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50" r:id="rId2"/>
  </p:sldMasterIdLst>
  <p:notesMasterIdLst>
    <p:notesMasterId r:id="rId44"/>
  </p:notesMasterIdLst>
  <p:handoutMasterIdLst>
    <p:handoutMasterId r:id="rId45"/>
  </p:handoutMasterIdLst>
  <p:sldIdLst>
    <p:sldId id="312" r:id="rId3"/>
    <p:sldId id="261" r:id="rId4"/>
    <p:sldId id="263" r:id="rId5"/>
    <p:sldId id="265" r:id="rId6"/>
    <p:sldId id="266" r:id="rId7"/>
    <p:sldId id="267" r:id="rId8"/>
    <p:sldId id="268" r:id="rId9"/>
    <p:sldId id="269" r:id="rId10"/>
    <p:sldId id="270" r:id="rId11"/>
    <p:sldId id="271" r:id="rId12"/>
    <p:sldId id="272" r:id="rId13"/>
    <p:sldId id="273" r:id="rId14"/>
    <p:sldId id="274" r:id="rId15"/>
    <p:sldId id="275" r:id="rId16"/>
    <p:sldId id="277" r:id="rId17"/>
    <p:sldId id="279" r:id="rId18"/>
    <p:sldId id="280" r:id="rId19"/>
    <p:sldId id="283" r:id="rId20"/>
    <p:sldId id="308" r:id="rId21"/>
    <p:sldId id="314" r:id="rId22"/>
    <p:sldId id="315" r:id="rId23"/>
    <p:sldId id="288" r:id="rId24"/>
    <p:sldId id="289" r:id="rId25"/>
    <p:sldId id="290" r:id="rId26"/>
    <p:sldId id="291" r:id="rId27"/>
    <p:sldId id="292" r:id="rId28"/>
    <p:sldId id="293" r:id="rId29"/>
    <p:sldId id="284" r:id="rId30"/>
    <p:sldId id="286" r:id="rId31"/>
    <p:sldId id="294" r:id="rId32"/>
    <p:sldId id="295" r:id="rId33"/>
    <p:sldId id="296" r:id="rId34"/>
    <p:sldId id="300" r:id="rId35"/>
    <p:sldId id="301" r:id="rId36"/>
    <p:sldId id="302" r:id="rId37"/>
    <p:sldId id="303" r:id="rId38"/>
    <p:sldId id="304" r:id="rId39"/>
    <p:sldId id="305" r:id="rId40"/>
    <p:sldId id="313" r:id="rId41"/>
    <p:sldId id="306" r:id="rId42"/>
    <p:sldId id="307" r:id="rId43"/>
  </p:sldIdLst>
  <p:sldSz cx="9144000" cy="6858000" type="screen4x3"/>
  <p:notesSz cx="7010400" cy="9296400"/>
  <p:embeddedFontLst>
    <p:embeddedFont>
      <p:font typeface="MS PGothic" panose="020B0600070205080204" pitchFamily="34" charset="-128"/>
      <p:regular r:id="rId46"/>
    </p:embeddedFont>
    <p:embeddedFont>
      <p:font typeface="Myriad Pro" panose="020B0503030403020204" charset="0"/>
      <p:regular r:id="rId47"/>
      <p:bold r:id="rId48"/>
      <p:italic r:id="rId49"/>
      <p:boldItalic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E9EDF4"/>
    <a:srgbClr val="717171"/>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autoAdjust="0"/>
    <p:restoredTop sz="71638" autoAdjust="0"/>
  </p:normalViewPr>
  <p:slideViewPr>
    <p:cSldViewPr>
      <p:cViewPr varScale="1">
        <p:scale>
          <a:sx n="79" d="100"/>
          <a:sy n="79" d="100"/>
        </p:scale>
        <p:origin x="108" y="168"/>
      </p:cViewPr>
      <p:guideLst>
        <p:guide orient="horz" pos="2160"/>
        <p:guide pos="2880"/>
      </p:guideLst>
    </p:cSldViewPr>
  </p:slideViewPr>
  <p:outlineViewPr>
    <p:cViewPr>
      <p:scale>
        <a:sx n="33" d="100"/>
        <a:sy n="33" d="100"/>
      </p:scale>
      <p:origin x="0" y="-1177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280" y="-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adahq\shares\Dep\CDR\cdr\DEP%20Area%20Meetings\2016\Charts%20for%20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dahq\shares\Dep\CDR\cdr\DEP%20Area%20Meetings\2016\Charts%20for%20PP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dahq\shares\Dep\CDR\cdr\DEP%20Area%20Meetings\2015\Charts%20for%20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dahq\shares\Dep\CDR\cdr\DEP%20Area%20Meetings\2015\Charts%20for%20PP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dahq\shares\Dep\CDR\cdr\DEP%20Area%20Meetings\2016\Charts%20for%20PP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dirty="0">
                <a:solidFill>
                  <a:sysClr val="windowText" lastClr="000000"/>
                </a:solidFill>
              </a:rPr>
              <a:t>Registry Growth Statistics</a:t>
            </a:r>
          </a:p>
          <a:p>
            <a:pPr>
              <a:defRPr b="1">
                <a:solidFill>
                  <a:sysClr val="windowText" lastClr="000000"/>
                </a:solidFill>
              </a:defRPr>
            </a:pPr>
            <a:r>
              <a:rPr lang="en-US" b="1" dirty="0">
                <a:solidFill>
                  <a:sysClr val="windowText" lastClr="000000"/>
                </a:solidFill>
              </a:rPr>
              <a:t>Registered Dietitian Nutritionist (RDN)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Sheet1!$A$2:$F$2</c:f>
              <c:strCache>
                <c:ptCount val="6"/>
                <c:pt idx="0">
                  <c:v>1995</c:v>
                </c:pt>
                <c:pt idx="1">
                  <c:v>2000</c:v>
                </c:pt>
                <c:pt idx="2">
                  <c:v>2005</c:v>
                </c:pt>
                <c:pt idx="3">
                  <c:v>2010</c:v>
                </c:pt>
                <c:pt idx="4">
                  <c:v>2013</c:v>
                </c:pt>
                <c:pt idx="5">
                  <c:v>2015 YTD</c:v>
                </c:pt>
              </c:strCache>
            </c:strRef>
          </c:cat>
          <c:val>
            <c:numRef>
              <c:f>Sheet1!$A$3:$F$3</c:f>
              <c:numCache>
                <c:formatCode>#,##0</c:formatCode>
                <c:ptCount val="6"/>
                <c:pt idx="0">
                  <c:v>59269</c:v>
                </c:pt>
                <c:pt idx="1">
                  <c:v>67406</c:v>
                </c:pt>
                <c:pt idx="2">
                  <c:v>73155</c:v>
                </c:pt>
                <c:pt idx="3">
                  <c:v>81645</c:v>
                </c:pt>
                <c:pt idx="4">
                  <c:v>89386</c:v>
                </c:pt>
                <c:pt idx="5">
                  <c:v>94473</c:v>
                </c:pt>
              </c:numCache>
            </c:numRef>
          </c:val>
        </c:ser>
        <c:dLbls>
          <c:showLegendKey val="0"/>
          <c:showVal val="0"/>
          <c:showCatName val="0"/>
          <c:showSerName val="0"/>
          <c:showPercent val="0"/>
          <c:showBubbleSize val="0"/>
        </c:dLbls>
        <c:gapWidth val="219"/>
        <c:overlap val="-27"/>
        <c:axId val="568770888"/>
        <c:axId val="568768536"/>
      </c:barChart>
      <c:catAx>
        <c:axId val="56877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8768536"/>
        <c:crosses val="autoZero"/>
        <c:auto val="1"/>
        <c:lblAlgn val="ctr"/>
        <c:lblOffset val="100"/>
        <c:noMultiLvlLbl val="0"/>
      </c:catAx>
      <c:valAx>
        <c:axId val="568768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770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dirty="0">
                <a:solidFill>
                  <a:sysClr val="windowText" lastClr="000000"/>
                </a:solidFill>
              </a:rPr>
              <a:t>Registry</a:t>
            </a:r>
            <a:r>
              <a:rPr lang="en-US" b="1" baseline="0" dirty="0">
                <a:solidFill>
                  <a:sysClr val="windowText" lastClr="000000"/>
                </a:solidFill>
              </a:rPr>
              <a:t> Growth Statistics</a:t>
            </a:r>
          </a:p>
          <a:p>
            <a:pPr>
              <a:defRPr>
                <a:solidFill>
                  <a:sysClr val="windowText" lastClr="000000"/>
                </a:solidFill>
              </a:defRPr>
            </a:pPr>
            <a:r>
              <a:rPr lang="en-US" b="1" baseline="0" dirty="0">
                <a:solidFill>
                  <a:sysClr val="windowText" lastClr="000000"/>
                </a:solidFill>
              </a:rPr>
              <a:t>Nutrition and Dietetics Technician, Registered (NDTR)</a:t>
            </a:r>
            <a:endParaRPr lang="en-US"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Sheet1!$A$7:$F$7</c:f>
              <c:strCache>
                <c:ptCount val="6"/>
                <c:pt idx="0">
                  <c:v>1995</c:v>
                </c:pt>
                <c:pt idx="1">
                  <c:v>2000</c:v>
                </c:pt>
                <c:pt idx="2">
                  <c:v>2005</c:v>
                </c:pt>
                <c:pt idx="3">
                  <c:v>2010</c:v>
                </c:pt>
                <c:pt idx="4">
                  <c:v>2013</c:v>
                </c:pt>
                <c:pt idx="5">
                  <c:v>2015 YTD</c:v>
                </c:pt>
              </c:strCache>
            </c:strRef>
          </c:cat>
          <c:val>
            <c:numRef>
              <c:f>Sheet1!$A$8:$F$8</c:f>
              <c:numCache>
                <c:formatCode>#,##0</c:formatCode>
                <c:ptCount val="6"/>
                <c:pt idx="0">
                  <c:v>5060</c:v>
                </c:pt>
                <c:pt idx="1">
                  <c:v>5511</c:v>
                </c:pt>
                <c:pt idx="2">
                  <c:v>4618</c:v>
                </c:pt>
                <c:pt idx="3">
                  <c:v>4239</c:v>
                </c:pt>
                <c:pt idx="4">
                  <c:v>5129</c:v>
                </c:pt>
                <c:pt idx="5">
                  <c:v>5535</c:v>
                </c:pt>
              </c:numCache>
            </c:numRef>
          </c:val>
        </c:ser>
        <c:dLbls>
          <c:showLegendKey val="0"/>
          <c:showVal val="0"/>
          <c:showCatName val="0"/>
          <c:showSerName val="0"/>
          <c:showPercent val="0"/>
          <c:showBubbleSize val="0"/>
        </c:dLbls>
        <c:gapWidth val="219"/>
        <c:overlap val="-27"/>
        <c:axId val="568773632"/>
        <c:axId val="568774416"/>
      </c:barChart>
      <c:catAx>
        <c:axId val="56877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8774416"/>
        <c:crosses val="autoZero"/>
        <c:auto val="1"/>
        <c:lblAlgn val="ctr"/>
        <c:lblOffset val="100"/>
        <c:noMultiLvlLbl val="0"/>
      </c:catAx>
      <c:valAx>
        <c:axId val="568774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773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solidFill>
                  <a:sysClr val="windowText" lastClr="000000"/>
                </a:solidFill>
              </a:rPr>
              <a:t>New Registrants per Year</a:t>
            </a:r>
          </a:p>
          <a:p>
            <a:pPr>
              <a:defRPr b="1">
                <a:solidFill>
                  <a:sysClr val="windowText" lastClr="000000"/>
                </a:solidFill>
              </a:defRPr>
            </a:pPr>
            <a:r>
              <a:rPr lang="en-US" b="1">
                <a:solidFill>
                  <a:sysClr val="windowText" lastClr="000000"/>
                </a:solidFill>
              </a:rPr>
              <a:t>Registered Dietitian Nutritionist (RDN)</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Sheet1!$A$12:$G$12</c:f>
              <c:numCache>
                <c:formatCode>General</c:formatCode>
                <c:ptCount val="7"/>
                <c:pt idx="0">
                  <c:v>1995</c:v>
                </c:pt>
                <c:pt idx="1">
                  <c:v>2000</c:v>
                </c:pt>
                <c:pt idx="2">
                  <c:v>2005</c:v>
                </c:pt>
                <c:pt idx="3">
                  <c:v>2010</c:v>
                </c:pt>
                <c:pt idx="4">
                  <c:v>2013</c:v>
                </c:pt>
                <c:pt idx="5">
                  <c:v>2014</c:v>
                </c:pt>
                <c:pt idx="6">
                  <c:v>2015</c:v>
                </c:pt>
              </c:numCache>
            </c:numRef>
          </c:cat>
          <c:val>
            <c:numRef>
              <c:f>Sheet1!$A$13:$G$13</c:f>
              <c:numCache>
                <c:formatCode>#,##0</c:formatCode>
                <c:ptCount val="7"/>
                <c:pt idx="0">
                  <c:v>2664</c:v>
                </c:pt>
                <c:pt idx="1">
                  <c:v>2733</c:v>
                </c:pt>
                <c:pt idx="2">
                  <c:v>2888</c:v>
                </c:pt>
                <c:pt idx="3">
                  <c:v>3229</c:v>
                </c:pt>
                <c:pt idx="4">
                  <c:v>3615</c:v>
                </c:pt>
                <c:pt idx="5">
                  <c:v>3945</c:v>
                </c:pt>
                <c:pt idx="6">
                  <c:v>3665</c:v>
                </c:pt>
              </c:numCache>
            </c:numRef>
          </c:val>
        </c:ser>
        <c:dLbls>
          <c:showLegendKey val="0"/>
          <c:showVal val="0"/>
          <c:showCatName val="0"/>
          <c:showSerName val="0"/>
          <c:showPercent val="0"/>
          <c:showBubbleSize val="0"/>
        </c:dLbls>
        <c:gapWidth val="219"/>
        <c:overlap val="-27"/>
        <c:axId val="513431688"/>
        <c:axId val="513429336"/>
      </c:barChart>
      <c:catAx>
        <c:axId val="51343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13429336"/>
        <c:crosses val="autoZero"/>
        <c:auto val="1"/>
        <c:lblAlgn val="ctr"/>
        <c:lblOffset val="100"/>
        <c:noMultiLvlLbl val="0"/>
      </c:catAx>
      <c:valAx>
        <c:axId val="513429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431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solidFill>
                  <a:sysClr val="windowText" lastClr="000000"/>
                </a:solidFill>
              </a:rPr>
              <a:t>New Registrants per Year</a:t>
            </a:r>
          </a:p>
          <a:p>
            <a:pPr>
              <a:defRPr b="1">
                <a:solidFill>
                  <a:sysClr val="windowText" lastClr="000000"/>
                </a:solidFill>
              </a:defRPr>
            </a:pPr>
            <a:r>
              <a:rPr lang="en-US" b="1">
                <a:solidFill>
                  <a:sysClr val="windowText" lastClr="000000"/>
                </a:solidFill>
              </a:rPr>
              <a:t>Nutrition</a:t>
            </a:r>
            <a:r>
              <a:rPr lang="en-US" b="1" baseline="0">
                <a:solidFill>
                  <a:sysClr val="windowText" lastClr="000000"/>
                </a:solidFill>
              </a:rPr>
              <a:t> and Dietetics Technician, Registered (NDTR)</a:t>
            </a:r>
            <a:endParaRPr lang="en-US"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Sheet1!$A$16:$G$16</c:f>
              <c:numCache>
                <c:formatCode>General</c:formatCode>
                <c:ptCount val="7"/>
                <c:pt idx="0">
                  <c:v>1995</c:v>
                </c:pt>
                <c:pt idx="1">
                  <c:v>2000</c:v>
                </c:pt>
                <c:pt idx="2">
                  <c:v>2005</c:v>
                </c:pt>
                <c:pt idx="3">
                  <c:v>2010</c:v>
                </c:pt>
                <c:pt idx="4">
                  <c:v>2013</c:v>
                </c:pt>
                <c:pt idx="5">
                  <c:v>2014</c:v>
                </c:pt>
                <c:pt idx="6">
                  <c:v>2015</c:v>
                </c:pt>
              </c:numCache>
            </c:numRef>
          </c:cat>
          <c:val>
            <c:numRef>
              <c:f>Sheet1!$A$17:$G$17</c:f>
              <c:numCache>
                <c:formatCode>General</c:formatCode>
                <c:ptCount val="7"/>
                <c:pt idx="0">
                  <c:v>605</c:v>
                </c:pt>
                <c:pt idx="1">
                  <c:v>200</c:v>
                </c:pt>
                <c:pt idx="2">
                  <c:v>185</c:v>
                </c:pt>
                <c:pt idx="3">
                  <c:v>416</c:v>
                </c:pt>
                <c:pt idx="4">
                  <c:v>632</c:v>
                </c:pt>
                <c:pt idx="5">
                  <c:v>635</c:v>
                </c:pt>
                <c:pt idx="6">
                  <c:v>623</c:v>
                </c:pt>
              </c:numCache>
            </c:numRef>
          </c:val>
        </c:ser>
        <c:dLbls>
          <c:showLegendKey val="0"/>
          <c:showVal val="0"/>
          <c:showCatName val="0"/>
          <c:showSerName val="0"/>
          <c:showPercent val="0"/>
          <c:showBubbleSize val="0"/>
        </c:dLbls>
        <c:gapWidth val="219"/>
        <c:overlap val="-27"/>
        <c:axId val="513428552"/>
        <c:axId val="513431296"/>
      </c:barChart>
      <c:catAx>
        <c:axId val="513428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13431296"/>
        <c:crosses val="autoZero"/>
        <c:auto val="1"/>
        <c:lblAlgn val="ctr"/>
        <c:lblOffset val="100"/>
        <c:noMultiLvlLbl val="0"/>
      </c:catAx>
      <c:valAx>
        <c:axId val="51343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428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solidFill>
                  <a:sysClr val="windowText" lastClr="000000"/>
                </a:solidFill>
              </a:rPr>
              <a:t>Dietietc Technician</a:t>
            </a:r>
            <a:r>
              <a:rPr lang="en-US" b="1" baseline="0">
                <a:solidFill>
                  <a:sysClr val="windowText" lastClr="000000"/>
                </a:solidFill>
              </a:rPr>
              <a:t> Pathway III</a:t>
            </a:r>
          </a:p>
          <a:p>
            <a:pPr>
              <a:defRPr b="1">
                <a:solidFill>
                  <a:sysClr val="windowText" lastClr="000000"/>
                </a:solidFill>
              </a:defRPr>
            </a:pPr>
            <a:r>
              <a:rPr lang="en-US" b="1" baseline="0">
                <a:solidFill>
                  <a:sysClr val="windowText" lastClr="000000"/>
                </a:solidFill>
              </a:rPr>
              <a:t>to Registered Dietitian Status</a:t>
            </a:r>
          </a:p>
          <a:p>
            <a:pPr>
              <a:defRPr b="1">
                <a:solidFill>
                  <a:sysClr val="windowText" lastClr="000000"/>
                </a:solidFill>
              </a:defRPr>
            </a:pPr>
            <a:r>
              <a:rPr lang="en-US" b="1" baseline="0">
                <a:solidFill>
                  <a:sysClr val="windowText" lastClr="000000"/>
                </a:solidFill>
              </a:rPr>
              <a:t>2009-2015</a:t>
            </a:r>
            <a:endParaRPr lang="en-US"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Sheet1!$A$22:$G$22</c:f>
              <c:numCache>
                <c:formatCode>General</c:formatCode>
                <c:ptCount val="7"/>
                <c:pt idx="0">
                  <c:v>2009</c:v>
                </c:pt>
                <c:pt idx="1">
                  <c:v>2010</c:v>
                </c:pt>
                <c:pt idx="2">
                  <c:v>2011</c:v>
                </c:pt>
                <c:pt idx="3">
                  <c:v>2012</c:v>
                </c:pt>
                <c:pt idx="4">
                  <c:v>2013</c:v>
                </c:pt>
                <c:pt idx="5">
                  <c:v>2014</c:v>
                </c:pt>
                <c:pt idx="6">
                  <c:v>2015</c:v>
                </c:pt>
              </c:numCache>
            </c:numRef>
          </c:cat>
          <c:val>
            <c:numRef>
              <c:f>Sheet1!$A$23:$G$23</c:f>
              <c:numCache>
                <c:formatCode>General</c:formatCode>
                <c:ptCount val="7"/>
                <c:pt idx="0">
                  <c:v>1</c:v>
                </c:pt>
                <c:pt idx="1">
                  <c:v>10</c:v>
                </c:pt>
                <c:pt idx="2">
                  <c:v>82</c:v>
                </c:pt>
                <c:pt idx="3">
                  <c:v>160</c:v>
                </c:pt>
                <c:pt idx="4">
                  <c:v>241</c:v>
                </c:pt>
                <c:pt idx="5">
                  <c:v>299</c:v>
                </c:pt>
                <c:pt idx="6">
                  <c:v>370</c:v>
                </c:pt>
              </c:numCache>
            </c:numRef>
          </c:val>
        </c:ser>
        <c:dLbls>
          <c:showLegendKey val="0"/>
          <c:showVal val="0"/>
          <c:showCatName val="0"/>
          <c:showSerName val="0"/>
          <c:showPercent val="0"/>
          <c:showBubbleSize val="0"/>
        </c:dLbls>
        <c:gapWidth val="219"/>
        <c:axId val="513430904"/>
        <c:axId val="757094352"/>
      </c:barChart>
      <c:catAx>
        <c:axId val="51343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57094352"/>
        <c:crosses val="autoZero"/>
        <c:auto val="1"/>
        <c:lblAlgn val="ctr"/>
        <c:lblOffset val="100"/>
        <c:noMultiLvlLbl val="0"/>
      </c:catAx>
      <c:valAx>
        <c:axId val="75709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430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673D311-9BD4-45EF-A410-5B3B39F7A2DB}" type="datetimeFigureOut">
              <a:rPr lang="en-US" smtClean="0"/>
              <a:t>1/13/2020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A2E54DB-2B15-43D2-9AA8-A684F7744DB5}" type="slidenum">
              <a:rPr lang="en-US" smtClean="0"/>
              <a:t>‹#›</a:t>
            </a:fld>
            <a:endParaRPr lang="en-US" dirty="0"/>
          </a:p>
        </p:txBody>
      </p:sp>
    </p:spTree>
    <p:extLst>
      <p:ext uri="{BB962C8B-B14F-4D97-AF65-F5344CB8AC3E}">
        <p14:creationId xmlns:p14="http://schemas.microsoft.com/office/powerpoint/2010/main" val="1945622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1D85D3-BF66-4F6F-A240-D7DA28F197E3}" type="datetimeFigureOut">
              <a:rPr lang="en-US" smtClean="0"/>
              <a:t>1/13/2020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B9F6673-A323-45EF-B369-2CB845F94019}" type="slidenum">
              <a:rPr lang="en-US" smtClean="0"/>
              <a:t>‹#›</a:t>
            </a:fld>
            <a:endParaRPr lang="en-US" dirty="0"/>
          </a:p>
        </p:txBody>
      </p:sp>
    </p:spTree>
    <p:extLst>
      <p:ext uri="{BB962C8B-B14F-4D97-AF65-F5344CB8AC3E}">
        <p14:creationId xmlns:p14="http://schemas.microsoft.com/office/powerpoint/2010/main" val="145732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a:t>
            </a:fld>
            <a:endParaRPr lang="en-US" dirty="0"/>
          </a:p>
        </p:txBody>
      </p:sp>
    </p:spTree>
    <p:extLst>
      <p:ext uri="{BB962C8B-B14F-4D97-AF65-F5344CB8AC3E}">
        <p14:creationId xmlns:p14="http://schemas.microsoft.com/office/powerpoint/2010/main" val="281489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next section of my presentation I will focus</a:t>
            </a:r>
            <a:r>
              <a:rPr lang="en-US" baseline="0" dirty="0" smtClean="0"/>
              <a:t> on the 2015 Entry-Level Dietetics Practice Audit and the updated test content outlines or test specifications, for the dietitian and dietetic technician examinations based on the results of the practice audit.</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10</a:t>
            </a:fld>
            <a:endParaRPr lang="en-US" dirty="0"/>
          </a:p>
        </p:txBody>
      </p:sp>
    </p:spTree>
    <p:extLst>
      <p:ext uri="{BB962C8B-B14F-4D97-AF65-F5344CB8AC3E}">
        <p14:creationId xmlns:p14="http://schemas.microsoft.com/office/powerpoint/2010/main" val="276853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does CDR conduct a practice audit?  </a:t>
            </a:r>
            <a:r>
              <a:rPr lang="en-US" dirty="0" smtClean="0"/>
              <a:t>CDR is required by its external accrediting agency,</a:t>
            </a:r>
            <a:r>
              <a:rPr lang="en-US" baseline="0" dirty="0" smtClean="0"/>
              <a:t> the National Commission for Certifying Agencies, or NCCA, to comply with rigorous standards for test development. One of these standards requires accredited certification programs to conduct a dietetics practice audit to empirically define practice.</a:t>
            </a:r>
          </a:p>
          <a:p>
            <a:endParaRPr lang="en-US" baseline="0" dirty="0" smtClean="0"/>
          </a:p>
          <a:p>
            <a:r>
              <a:rPr lang="en-US" baseline="0" dirty="0" smtClean="0"/>
              <a:t>The results of this rigorous research  are used to update the content outlines for the entry-level registration examinations for both dietitians and dietetic technicians. This ensures that the examinations are based on actual current practice.  This is distinct from educational assessment examinations which are based on what has been taught in a specific curriculum. It is the practice audit process that provides a sound legally –defensible basis for the examination content. </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11</a:t>
            </a:fld>
            <a:endParaRPr lang="en-US" dirty="0"/>
          </a:p>
        </p:txBody>
      </p:sp>
    </p:spTree>
    <p:extLst>
      <p:ext uri="{BB962C8B-B14F-4D97-AF65-F5344CB8AC3E}">
        <p14:creationId xmlns:p14="http://schemas.microsoft.com/office/powerpoint/2010/main" val="328063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many</a:t>
            </a:r>
            <a:r>
              <a:rPr lang="en-US" baseline="0" dirty="0" smtClean="0"/>
              <a:t> of you may already be aware, CDR conducts an audit of entry-level practice every five years.</a:t>
            </a:r>
          </a:p>
          <a:p>
            <a:endParaRPr lang="en-US" baseline="0" dirty="0" smtClean="0"/>
          </a:p>
          <a:p>
            <a:r>
              <a:rPr lang="en-US" baseline="0" dirty="0" smtClean="0"/>
              <a:t>In February 2015, CDR convened a Task Force of educators, employers and entry-level practitioners charged to conduct the 2015 practice audit.   In order to ensure that broad perspectives are considered in the audit process, these individuals represent diverse practice, ethnic and geographic perspectives.</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12</a:t>
            </a:fld>
            <a:endParaRPr lang="en-US" dirty="0"/>
          </a:p>
        </p:txBody>
      </p:sp>
    </p:spTree>
    <p:extLst>
      <p:ext uri="{BB962C8B-B14F-4D97-AF65-F5344CB8AC3E}">
        <p14:creationId xmlns:p14="http://schemas.microsoft.com/office/powerpoint/2010/main" val="145155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What is a Dietetics Practice Audit?</a:t>
            </a:r>
          </a:p>
          <a:p>
            <a:pPr marL="0" indent="0">
              <a:buFont typeface="Arial" panose="020B0604020202020204" pitchFamily="34" charset="0"/>
              <a:buNone/>
            </a:pPr>
            <a:endParaRPr lang="en-US" dirty="0" smtClean="0"/>
          </a:p>
          <a:p>
            <a:pPr marL="174708" indent="-174708">
              <a:buFont typeface="Arial" panose="020B0604020202020204" pitchFamily="34" charset="0"/>
              <a:buChar char="•"/>
            </a:pPr>
            <a:r>
              <a:rPr lang="en-US" dirty="0" smtClean="0"/>
              <a:t>Quantitative measure of what dietitians and dietetic technicians actually do in practice.</a:t>
            </a:r>
          </a:p>
          <a:p>
            <a:pPr marL="174708" indent="-174708">
              <a:buFont typeface="Arial" panose="020B0604020202020204" pitchFamily="34" charset="0"/>
              <a:buChar char="•"/>
            </a:pPr>
            <a:r>
              <a:rPr lang="en-US" dirty="0" smtClean="0"/>
              <a:t>Comparisons of those measures with previous practice audits</a:t>
            </a:r>
          </a:p>
          <a:p>
            <a:pPr marL="174708" indent="-174708">
              <a:buFont typeface="Arial" panose="020B0604020202020204" pitchFamily="34" charset="0"/>
              <a:buChar char="•"/>
            </a:pPr>
            <a:r>
              <a:rPr lang="en-US" dirty="0" smtClean="0"/>
              <a:t>Identification of distinctions between entry-level RDN and NDTR practice</a:t>
            </a:r>
          </a:p>
          <a:p>
            <a:pPr marL="174708" indent="-174708">
              <a:buFont typeface="Arial" panose="020B0604020202020204" pitchFamily="34" charset="0"/>
              <a:buChar char="•"/>
            </a:pPr>
            <a:r>
              <a:rPr lang="en-US" dirty="0" smtClean="0"/>
              <a:t>Empirically validate “entry-level” operationally defined in the past as the first three years following registration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13</a:t>
            </a:fld>
            <a:endParaRPr lang="en-US" dirty="0"/>
          </a:p>
        </p:txBody>
      </p:sp>
    </p:spTree>
    <p:extLst>
      <p:ext uri="{BB962C8B-B14F-4D97-AF65-F5344CB8AC3E}">
        <p14:creationId xmlns:p14="http://schemas.microsoft.com/office/powerpoint/2010/main" val="79282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These are two primary purposes for conducting a dietetics practice audit:</a:t>
            </a:r>
          </a:p>
          <a:p>
            <a:pPr eaLnBrk="1" hangingPunct="1"/>
            <a:endParaRPr lang="en-US" altLang="en-US" dirty="0"/>
          </a:p>
          <a:p>
            <a:pPr marL="174708" indent="-174708">
              <a:buFont typeface="Arial" panose="020B0604020202020204" pitchFamily="34" charset="0"/>
              <a:buChar char="•"/>
            </a:pPr>
            <a:r>
              <a:rPr lang="en-US" altLang="en-US" dirty="0"/>
              <a:t>ACEND uses the results of the Dietetics Practice Audit to update the ACEND Dietetics Education Program Accreditation Standards to reflect current and future practice expectations.  This ensures congruence between dietetics education, credentialing and practice</a:t>
            </a:r>
            <a:r>
              <a:rPr lang="en-US" altLang="en-US" dirty="0" smtClean="0"/>
              <a:t>. Unlike the registration examination content ACEND can include future practice expectations</a:t>
            </a:r>
            <a:r>
              <a:rPr lang="en-US" altLang="en-US" baseline="0" dirty="0" smtClean="0"/>
              <a:t> in the educational program competencies and standards. </a:t>
            </a:r>
            <a:r>
              <a:rPr lang="en-US" altLang="en-US" dirty="0"/>
              <a:t/>
            </a:r>
            <a:br>
              <a:rPr lang="en-US" altLang="en-US" dirty="0"/>
            </a:br>
            <a:endParaRPr lang="en-US" altLang="en-US" dirty="0"/>
          </a:p>
          <a:p>
            <a:pPr marL="174708" indent="-174708">
              <a:buFont typeface="Arial" panose="020B0604020202020204" pitchFamily="34" charset="0"/>
              <a:buChar char="•"/>
            </a:pPr>
            <a:r>
              <a:rPr lang="en-US" altLang="en-US" dirty="0"/>
              <a:t>CDR  uses the results to update the content outline, or test specifications, for entry-level dietitian and dietetic technician registration examinations to ensure that the examinations reflect current practice. This important distinction between educational testing where the examination is based on what has been taught and certification and Licensure testing which is based on practice.</a:t>
            </a:r>
          </a:p>
          <a:p>
            <a:pPr marL="174708" indent="-174708">
              <a:buFont typeface="Arial" panose="020B0604020202020204" pitchFamily="34" charset="0"/>
              <a:buChar char="•"/>
            </a:pPr>
            <a:endParaRPr lang="en-US" altLang="en-US" dirty="0"/>
          </a:p>
          <a:p>
            <a:r>
              <a:rPr lang="en-US" altLang="en-US" dirty="0"/>
              <a:t>With both the ACEND standards and the examination content outlines are based on current practice, the ACEND standards go beyond current practice expectations to address future practice expectations. The examinations can only address what is currently expected in practice as described in the practice audit results.</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14</a:t>
            </a:fld>
            <a:endParaRPr lang="en-US" dirty="0"/>
          </a:p>
        </p:txBody>
      </p:sp>
    </p:spTree>
    <p:extLst>
      <p:ext uri="{BB962C8B-B14F-4D97-AF65-F5344CB8AC3E}">
        <p14:creationId xmlns:p14="http://schemas.microsoft.com/office/powerpoint/2010/main" val="2833887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2015 instrument carried forward much of the questioning from the prior (2010) Audit, to preserve comparability. It included a short section of questions profiling respondent demographics, qualifications, and employment</a:t>
            </a:r>
            <a:r>
              <a:rPr lang="en-US" dirty="0" smtClean="0"/>
              <a:t>. </a:t>
            </a:r>
          </a:p>
          <a:p>
            <a:pPr defTabSz="931774">
              <a:defRPr/>
            </a:pPr>
            <a:r>
              <a:rPr lang="en-US" dirty="0" smtClean="0"/>
              <a:t>The majority of the instrument</a:t>
            </a:r>
            <a:r>
              <a:rPr lang="en-US" baseline="0" dirty="0" smtClean="0"/>
              <a:t> asked RDN practitioners to review a battery of 176 activity statements(146 for NDTRs) . For each activity statement respondents were asked to indicate;</a:t>
            </a:r>
            <a:br>
              <a:rPr lang="en-US" baseline="0" dirty="0" smtClean="0"/>
            </a:br>
            <a:endParaRPr lang="en-US" baseline="0" dirty="0" smtClean="0"/>
          </a:p>
          <a:p>
            <a:pPr marL="800100" indent="-457200" algn="l">
              <a:buFont typeface="Arial" panose="020B0604020202020204" pitchFamily="34" charset="0"/>
              <a:buChar char="•"/>
            </a:pPr>
            <a:r>
              <a:rPr lang="en-US" sz="1200" dirty="0" smtClean="0">
                <a:latin typeface="+mn-lt"/>
              </a:rPr>
              <a:t>way(s) involved: not involved / perform under supervision / perform with supervision / supervise/manage</a:t>
            </a:r>
          </a:p>
          <a:p>
            <a:pPr marL="800100" indent="-457200" algn="l">
              <a:buFont typeface="Arial" panose="020B0604020202020204" pitchFamily="34" charset="0"/>
              <a:buChar char="•"/>
            </a:pPr>
            <a:r>
              <a:rPr lang="en-US" sz="1200" dirty="0" smtClean="0">
                <a:latin typeface="+mn-lt"/>
              </a:rPr>
              <a:t>frequency (if involved): daily / weekly / monthly / less than monthly</a:t>
            </a:r>
          </a:p>
          <a:p>
            <a:pPr marL="800100" indent="-457200" algn="l">
              <a:buFont typeface="Arial" panose="020B0604020202020204" pitchFamily="34" charset="0"/>
              <a:buChar char="•"/>
            </a:pPr>
            <a:r>
              <a:rPr lang="en-US" sz="1200" dirty="0" smtClean="0">
                <a:latin typeface="+mn-lt"/>
              </a:rPr>
              <a:t>risk (if involved): very low / low / moderate / high / very high</a:t>
            </a:r>
          </a:p>
          <a:p>
            <a:pPr defTabSz="931774">
              <a:defRPr/>
            </a:pPr>
            <a:endParaRPr lang="en-US" dirty="0" smtClean="0"/>
          </a:p>
          <a:p>
            <a:pPr defTabSz="931774">
              <a:defRPr/>
            </a:pPr>
            <a:r>
              <a:rPr lang="en-US" dirty="0" smtClean="0"/>
              <a:t>For this audit, a</a:t>
            </a:r>
            <a:r>
              <a:rPr lang="en-US" baseline="0" dirty="0" smtClean="0"/>
              <a:t> significant change was the addition of </a:t>
            </a:r>
            <a:r>
              <a:rPr lang="en-US" dirty="0" smtClean="0"/>
              <a:t>a </a:t>
            </a:r>
            <a:r>
              <a:rPr lang="en-US" dirty="0"/>
              <a:t>new section seeking to understand application of curricular knowledge areas in practice. </a:t>
            </a:r>
            <a:r>
              <a:rPr lang="en-US" dirty="0" smtClean="0"/>
              <a:t>These statements represent</a:t>
            </a:r>
            <a:r>
              <a:rPr lang="en-US" baseline="0" dirty="0" smtClean="0"/>
              <a:t> the foundational knowledge to perform the activities. It is important to note that these are </a:t>
            </a:r>
            <a:r>
              <a:rPr lang="en-US" baseline="0" dirty="0" err="1" smtClean="0"/>
              <a:t>distin</a:t>
            </a:r>
            <a:endParaRPr lang="en-US" baseline="0" dirty="0" smtClean="0"/>
          </a:p>
          <a:p>
            <a:pPr defTabSz="931774">
              <a:defRPr/>
            </a:pPr>
            <a:r>
              <a:rPr lang="en-US" baseline="0" dirty="0" err="1" smtClean="0"/>
              <a:t>ct</a:t>
            </a:r>
            <a:r>
              <a:rPr lang="en-US" baseline="0" dirty="0" smtClean="0"/>
              <a:t> from knowledge statements in the ACEND competencies. </a:t>
            </a:r>
            <a:r>
              <a:rPr lang="en-US" dirty="0" smtClean="0"/>
              <a:t>Knowledge </a:t>
            </a:r>
            <a:r>
              <a:rPr lang="en-US" dirty="0"/>
              <a:t>statements </a:t>
            </a:r>
            <a:r>
              <a:rPr lang="en-US" dirty="0" smtClean="0"/>
              <a:t>were</a:t>
            </a:r>
            <a:r>
              <a:rPr lang="en-US" baseline="0" dirty="0" smtClean="0"/>
              <a:t> developed </a:t>
            </a:r>
            <a:r>
              <a:rPr lang="en-US" dirty="0" smtClean="0"/>
              <a:t>20 for </a:t>
            </a:r>
            <a:r>
              <a:rPr lang="en-US" dirty="0"/>
              <a:t>RDNs, 19 </a:t>
            </a:r>
            <a:r>
              <a:rPr lang="en-US" dirty="0" smtClean="0"/>
              <a:t>for NDTRs. </a:t>
            </a:r>
            <a:r>
              <a:rPr lang="en-US" dirty="0"/>
              <a:t>For each statement, respondents were asked to indicate:</a:t>
            </a:r>
          </a:p>
          <a:p>
            <a:pPr defTabSz="931774">
              <a:defRPr/>
            </a:pPr>
            <a:endParaRPr lang="en-US" dirty="0"/>
          </a:p>
          <a:p>
            <a:pPr marL="174708" indent="-174708" defTabSz="931774">
              <a:buFont typeface="Arial" panose="020B0604020202020204" pitchFamily="34" charset="0"/>
              <a:buChar char="•"/>
              <a:defRPr/>
            </a:pPr>
            <a:r>
              <a:rPr lang="en-US" dirty="0"/>
              <a:t>frequency: not involved / daily / weekly / monthly / less than monthly</a:t>
            </a:r>
          </a:p>
          <a:p>
            <a:pPr marL="174708" indent="-174708" defTabSz="931774">
              <a:buFont typeface="Arial" panose="020B0604020202020204" pitchFamily="34" charset="0"/>
              <a:buChar char="•"/>
              <a:defRPr/>
            </a:pPr>
            <a:r>
              <a:rPr lang="en-US" dirty="0"/>
              <a:t>risk (if involved): very low / low / moderate / high / very high</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15</a:t>
            </a:fld>
            <a:endParaRPr lang="en-US" dirty="0"/>
          </a:p>
        </p:txBody>
      </p:sp>
    </p:spTree>
    <p:extLst>
      <p:ext uri="{BB962C8B-B14F-4D97-AF65-F5344CB8AC3E}">
        <p14:creationId xmlns:p14="http://schemas.microsoft.com/office/powerpoint/2010/main" val="1050505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9683E"/>
                </a:solidFill>
              </a:rPr>
              <a:t>The Task Force established a very thorough study methodology that included both snail </a:t>
            </a:r>
            <a:r>
              <a:rPr lang="en-US" dirty="0" smtClean="0">
                <a:solidFill>
                  <a:srgbClr val="39683E"/>
                </a:solidFill>
              </a:rPr>
              <a:t>mail,</a:t>
            </a:r>
            <a:r>
              <a:rPr lang="en-US" baseline="0" dirty="0" smtClean="0">
                <a:solidFill>
                  <a:srgbClr val="39683E"/>
                </a:solidFill>
              </a:rPr>
              <a:t> </a:t>
            </a:r>
            <a:r>
              <a:rPr lang="en-US" dirty="0" smtClean="0">
                <a:solidFill>
                  <a:srgbClr val="39683E"/>
                </a:solidFill>
              </a:rPr>
              <a:t> </a:t>
            </a:r>
            <a:r>
              <a:rPr lang="en-US" dirty="0">
                <a:solidFill>
                  <a:srgbClr val="39683E"/>
                </a:solidFill>
              </a:rPr>
              <a:t>e-mail </a:t>
            </a:r>
            <a:r>
              <a:rPr lang="en-US" dirty="0" smtClean="0">
                <a:solidFill>
                  <a:srgbClr val="39683E"/>
                </a:solidFill>
              </a:rPr>
              <a:t>communications and gift card  incentives. </a:t>
            </a:r>
            <a:r>
              <a:rPr lang="en-US" dirty="0">
                <a:solidFill>
                  <a:srgbClr val="39683E"/>
                </a:solidFill>
              </a:rPr>
              <a:t>The mailed paper survey included a link to an online </a:t>
            </a:r>
            <a:r>
              <a:rPr lang="en-US" dirty="0" smtClean="0">
                <a:solidFill>
                  <a:srgbClr val="39683E"/>
                </a:solidFill>
              </a:rPr>
              <a:t>survey, </a:t>
            </a:r>
            <a:r>
              <a:rPr lang="en-US" dirty="0">
                <a:solidFill>
                  <a:srgbClr val="39683E"/>
                </a:solidFill>
              </a:rPr>
              <a:t>if the respondent was more comfortable with an online option.</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16</a:t>
            </a:fld>
            <a:endParaRPr lang="en-US" dirty="0"/>
          </a:p>
        </p:txBody>
      </p:sp>
    </p:spTree>
    <p:extLst>
      <p:ext uri="{BB962C8B-B14F-4D97-AF65-F5344CB8AC3E}">
        <p14:creationId xmlns:p14="http://schemas.microsoft.com/office/powerpoint/2010/main" val="3718348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rgbClr val="39683E"/>
              </a:solidFill>
            </a:endParaRPr>
          </a:p>
          <a:p>
            <a:r>
              <a:rPr lang="en-US" dirty="0" smtClean="0">
                <a:solidFill>
                  <a:srgbClr val="39683E"/>
                </a:solidFill>
              </a:rPr>
              <a:t>53% of the 3,400 surveyed RDNs responded</a:t>
            </a:r>
          </a:p>
          <a:p>
            <a:r>
              <a:rPr lang="en-US" dirty="0" smtClean="0">
                <a:solidFill>
                  <a:srgbClr val="39683E"/>
                </a:solidFill>
              </a:rPr>
              <a:t>and</a:t>
            </a:r>
          </a:p>
          <a:p>
            <a:r>
              <a:rPr lang="en-US" dirty="0" smtClean="0">
                <a:solidFill>
                  <a:srgbClr val="39683E"/>
                </a:solidFill>
              </a:rPr>
              <a:t>49% of the 2100 surveyed NDTRs responded.</a:t>
            </a:r>
          </a:p>
          <a:p>
            <a:endParaRPr lang="en-US" dirty="0" smtClean="0">
              <a:solidFill>
                <a:srgbClr val="39683E"/>
              </a:solidFill>
            </a:endParaRPr>
          </a:p>
          <a:p>
            <a:r>
              <a:rPr lang="en-US" dirty="0" smtClean="0">
                <a:solidFill>
                  <a:srgbClr val="39683E"/>
                </a:solidFill>
              </a:rPr>
              <a:t>While this is lower than past response rates, it is still a great</a:t>
            </a:r>
            <a:r>
              <a:rPr lang="en-US" baseline="0" dirty="0" smtClean="0">
                <a:solidFill>
                  <a:srgbClr val="39683E"/>
                </a:solidFill>
              </a:rPr>
              <a:t> </a:t>
            </a:r>
            <a:r>
              <a:rPr lang="en-US" dirty="0" smtClean="0">
                <a:solidFill>
                  <a:srgbClr val="39683E"/>
                </a:solidFill>
              </a:rPr>
              <a:t>response considering the proliferation of online surveys.</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17</a:t>
            </a:fld>
            <a:endParaRPr lang="en-US" dirty="0"/>
          </a:p>
        </p:txBody>
      </p:sp>
    </p:spTree>
    <p:extLst>
      <p:ext uri="{BB962C8B-B14F-4D97-AF65-F5344CB8AC3E}">
        <p14:creationId xmlns:p14="http://schemas.microsoft.com/office/powerpoint/2010/main" val="164634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the geographic distribution</a:t>
            </a:r>
            <a:r>
              <a:rPr lang="en-US" baseline="0" dirty="0" smtClean="0"/>
              <a:t> of respondents versus the overall population of RDNs and NDTRs. This validates that the respondents are representative of the population as a whole.</a:t>
            </a:r>
          </a:p>
          <a:p>
            <a:endParaRPr lang="en-US" baseline="0" dirty="0" smtClean="0"/>
          </a:p>
          <a:p>
            <a:r>
              <a:rPr lang="en-US" baseline="0" dirty="0" smtClean="0"/>
              <a:t>The highest degree is also noted. For RDNs, 43% reported having a master degree or greater. For NDTR, 69% reported having a bachelors degree. This is significantly higher from previous audits due to the establishment of Pathway 3 in 2009.</a:t>
            </a:r>
          </a:p>
          <a:p>
            <a:endParaRPr lang="en-US" baseline="0" dirty="0" smtClean="0"/>
          </a:p>
          <a:p>
            <a:r>
              <a:rPr lang="en-US" baseline="0" dirty="0" smtClean="0"/>
              <a:t>NDTRs continue to be older at the entry-level, compared to RDNs, however, this percent is not as significant as it was in the past due to the influx of new DPD program graduates becoming NDTRs.</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18</a:t>
            </a:fld>
            <a:endParaRPr lang="en-US" dirty="0"/>
          </a:p>
        </p:txBody>
      </p:sp>
    </p:spTree>
    <p:extLst>
      <p:ext uri="{BB962C8B-B14F-4D97-AF65-F5344CB8AC3E}">
        <p14:creationId xmlns:p14="http://schemas.microsoft.com/office/powerpoint/2010/main" val="204819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 illustrates the percent of respondents</a:t>
            </a:r>
            <a:r>
              <a:rPr lang="en-US" baseline="0" dirty="0" smtClean="0"/>
              <a:t> by NDTR Pathway 1 or 3. For the first time Pathway 3 respondents are a larger percentage. 57% versus 43% for Pathway 1.</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19</a:t>
            </a:fld>
            <a:endParaRPr lang="en-US" dirty="0"/>
          </a:p>
        </p:txBody>
      </p:sp>
    </p:spTree>
    <p:extLst>
      <p:ext uri="{BB962C8B-B14F-4D97-AF65-F5344CB8AC3E}">
        <p14:creationId xmlns:p14="http://schemas.microsoft.com/office/powerpoint/2010/main" val="195615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topics I will be addressing during my presentation.</a:t>
            </a:r>
          </a:p>
          <a:p>
            <a:endParaRPr lang="en-US" dirty="0" smtClean="0"/>
          </a:p>
          <a:p>
            <a:r>
              <a:rPr lang="en-US" dirty="0" smtClean="0"/>
              <a:t>While my presentation today will focus on the 2015 Entry-Level</a:t>
            </a:r>
            <a:r>
              <a:rPr lang="en-US" baseline="0" dirty="0" smtClean="0"/>
              <a:t> Dietetics Practice Audit and the updated test specifications based on the results of that audit, I will also touch on a few additional topics.</a:t>
            </a:r>
          </a:p>
          <a:p>
            <a:pPr marL="174708" indent="-174708">
              <a:buFont typeface="Arial" panose="020B0604020202020204" pitchFamily="34" charset="0"/>
              <a:buChar char="•"/>
            </a:pPr>
            <a:r>
              <a:rPr lang="en-US" baseline="0" dirty="0" smtClean="0"/>
              <a:t>Registry Statistics</a:t>
            </a:r>
          </a:p>
          <a:p>
            <a:pPr marL="174708" indent="-174708">
              <a:buFont typeface="Arial" panose="020B0604020202020204" pitchFamily="34" charset="0"/>
              <a:buChar char="•"/>
            </a:pPr>
            <a:r>
              <a:rPr lang="en-US" baseline="0" dirty="0" smtClean="0"/>
              <a:t>Entry-Level Dietetics Practice Audit</a:t>
            </a:r>
          </a:p>
          <a:p>
            <a:pPr marL="174708" indent="-174708">
              <a:buFont typeface="Arial" panose="020B0604020202020204" pitchFamily="34" charset="0"/>
              <a:buChar char="•"/>
            </a:pPr>
            <a:r>
              <a:rPr lang="en-US" baseline="0" dirty="0" smtClean="0"/>
              <a:t>Updated Entry-Level Dietitian and Dietetic Technician Test Content Outlines</a:t>
            </a:r>
          </a:p>
          <a:p>
            <a:pPr marL="174708" indent="-174708">
              <a:buFont typeface="Arial" panose="020B0604020202020204" pitchFamily="34" charset="0"/>
              <a:buChar char="•"/>
            </a:pPr>
            <a:r>
              <a:rPr lang="en-US" baseline="0" dirty="0" smtClean="0"/>
              <a:t>Online Registration Eligibility Revision</a:t>
            </a:r>
          </a:p>
          <a:p>
            <a:pPr marL="174708" indent="-174708">
              <a:buFont typeface="Arial" panose="020B0604020202020204" pitchFamily="34" charset="0"/>
              <a:buChar char="•"/>
            </a:pPr>
            <a:r>
              <a:rPr lang="en-US" baseline="0" dirty="0" smtClean="0"/>
              <a:t>PDP – Practice Competencies Initiative</a:t>
            </a:r>
          </a:p>
          <a:p>
            <a:pPr marL="174708" indent="-174708">
              <a:buFont typeface="Arial" panose="020B0604020202020204" pitchFamily="34" charset="0"/>
              <a:buChar char="•"/>
            </a:pPr>
            <a:r>
              <a:rPr lang="en-US" baseline="0" dirty="0" smtClean="0"/>
              <a:t>Graduate Degree Registration Eligibility Requirement</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a:t>
            </a:fld>
            <a:endParaRPr lang="en-US" dirty="0"/>
          </a:p>
        </p:txBody>
      </p:sp>
    </p:spTree>
    <p:extLst>
      <p:ext uri="{BB962C8B-B14F-4D97-AF65-F5344CB8AC3E}">
        <p14:creationId xmlns:p14="http://schemas.microsoft.com/office/powerpoint/2010/main" val="344560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interesting to note</a:t>
            </a:r>
            <a:r>
              <a:rPr lang="en-US" baseline="0" dirty="0" smtClean="0"/>
              <a:t> that the types of positions and activities for both Pathway I and Pathway III NDTRS are comparable, with the exception of Long Term Care and rehab facilities where fewer Pathway III NDTRs are employed,  17% for Pathway III  versus 27% for Pathway I.</a:t>
            </a:r>
            <a:endParaRPr lang="en-US" dirty="0" smtClean="0"/>
          </a:p>
          <a:p>
            <a:endParaRPr lang="en-US" dirty="0"/>
          </a:p>
        </p:txBody>
      </p:sp>
      <p:sp>
        <p:nvSpPr>
          <p:cNvPr id="4" name="Slide Number Placeholder 3"/>
          <p:cNvSpPr>
            <a:spLocks noGrp="1"/>
          </p:cNvSpPr>
          <p:nvPr>
            <p:ph type="sldNum" sz="quarter" idx="10"/>
          </p:nvPr>
        </p:nvSpPr>
        <p:spPr/>
        <p:txBody>
          <a:bodyPr/>
          <a:lstStyle/>
          <a:p>
            <a:fld id="{952E730F-6B4E-4EBF-ACB7-FBF95D72E2BF}" type="slidenum">
              <a:rPr lang="en-US" altLang="en-US" smtClean="0"/>
              <a:pPr/>
              <a:t>20</a:t>
            </a:fld>
            <a:endParaRPr lang="en-US" altLang="en-US"/>
          </a:p>
        </p:txBody>
      </p:sp>
    </p:spTree>
    <p:extLst>
      <p:ext uri="{BB962C8B-B14F-4D97-AF65-F5344CB8AC3E}">
        <p14:creationId xmlns:p14="http://schemas.microsoft.com/office/powerpoint/2010/main" val="39010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 illustrates some of the demographic comparisons</a:t>
            </a:r>
            <a:r>
              <a:rPr lang="en-US" baseline="0" dirty="0" smtClean="0"/>
              <a:t> between Pathway I and Pathway III NDTRs. The Southern and Western regions of the country have seen the highest number of Pathway III respondents. It is interesting to note that 14% of Pathway III respondents and 6% of the Pathway I respondents report having a Masters Degree.</a:t>
            </a:r>
          </a:p>
          <a:p>
            <a:endParaRPr lang="en-US" baseline="0" dirty="0" smtClean="0"/>
          </a:p>
          <a:p>
            <a:r>
              <a:rPr lang="en-US" baseline="0" dirty="0" smtClean="0"/>
              <a:t>As in the past, the Pathway I respondents are significantly older with 49% over age 40, while only 11% of the Pathway III respondents reporting that they are over age 40. </a:t>
            </a:r>
            <a:r>
              <a:rPr lang="en-US" baseline="0" smtClean="0"/>
              <a:t>66% of Pathway III respondents report being less than 30 years old.</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21</a:t>
            </a:fld>
            <a:endParaRPr lang="en-US" dirty="0"/>
          </a:p>
        </p:txBody>
      </p:sp>
    </p:spTree>
    <p:extLst>
      <p:ext uri="{BB962C8B-B14F-4D97-AF65-F5344CB8AC3E}">
        <p14:creationId xmlns:p14="http://schemas.microsoft.com/office/powerpoint/2010/main" val="171400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9683E"/>
                </a:solidFill>
              </a:rPr>
              <a:t>Respondent data once</a:t>
            </a:r>
            <a:r>
              <a:rPr lang="en-US" baseline="0" dirty="0" smtClean="0">
                <a:solidFill>
                  <a:srgbClr val="39683E"/>
                </a:solidFill>
              </a:rPr>
              <a:t> again </a:t>
            </a:r>
            <a:r>
              <a:rPr lang="en-US" dirty="0" smtClean="0">
                <a:solidFill>
                  <a:srgbClr val="39683E"/>
                </a:solidFill>
              </a:rPr>
              <a:t>validated the current operational definition of entry-level as up to 3 years in practice</a:t>
            </a:r>
            <a:r>
              <a:rPr lang="en-US" baseline="0" dirty="0" smtClean="0">
                <a:solidFill>
                  <a:srgbClr val="39683E"/>
                </a:solidFill>
              </a:rPr>
              <a:t> </a:t>
            </a:r>
            <a:r>
              <a:rPr lang="en-US" sz="1200" dirty="0" smtClean="0"/>
              <a:t>as practice changes are noted beginning in year four.  An article</a:t>
            </a:r>
            <a:r>
              <a:rPr lang="en-US" sz="1200" baseline="0" dirty="0" smtClean="0"/>
              <a:t> highlighting the results of the Dietetics Practice Audit will be published in the </a:t>
            </a:r>
            <a:r>
              <a:rPr lang="en-US" sz="1200" b="0" i="1" baseline="0" dirty="0" smtClean="0"/>
              <a:t>Journal of the Academy of Nutrition and Dietetics</a:t>
            </a:r>
            <a:r>
              <a:rPr lang="en-US" sz="1200" baseline="0" dirty="0" smtClean="0"/>
              <a:t> later this year.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22</a:t>
            </a:fld>
            <a:endParaRPr lang="en-US" dirty="0"/>
          </a:p>
        </p:txBody>
      </p:sp>
    </p:spTree>
    <p:extLst>
      <p:ext uri="{BB962C8B-B14F-4D97-AF65-F5344CB8AC3E}">
        <p14:creationId xmlns:p14="http://schemas.microsoft.com/office/powerpoint/2010/main" val="360339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practice audit respondent data regarding frequency</a:t>
            </a:r>
            <a:r>
              <a:rPr lang="en-US" baseline="0" dirty="0" smtClean="0"/>
              <a:t> of involvement and risk for each activity and knowledge statement was then used by two subject matter expert task forces to update the registration examination content outlines.  </a:t>
            </a:r>
            <a:r>
              <a:rPr lang="en-US" dirty="0" smtClean="0"/>
              <a:t>These next two slides list</a:t>
            </a:r>
            <a:r>
              <a:rPr lang="en-US" baseline="0" dirty="0" smtClean="0"/>
              <a:t> the names of each Task Force. </a:t>
            </a:r>
          </a:p>
          <a:p>
            <a:endParaRPr lang="en-US" baseline="0" dirty="0" smtClean="0"/>
          </a:p>
          <a:p>
            <a:r>
              <a:rPr lang="en-US" baseline="0" dirty="0" smtClean="0"/>
              <a:t>Once again, each Task Force was selected to include representation from diverse ethnic, geographic and practice perspectives including educators, employers and entry-level practitioners.</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23</a:t>
            </a:fld>
            <a:endParaRPr lang="en-US" dirty="0"/>
          </a:p>
        </p:txBody>
      </p:sp>
    </p:spTree>
    <p:extLst>
      <p:ext uri="{BB962C8B-B14F-4D97-AF65-F5344CB8AC3E}">
        <p14:creationId xmlns:p14="http://schemas.microsoft.com/office/powerpoint/2010/main" val="763063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24</a:t>
            </a:fld>
            <a:endParaRPr lang="en-US" dirty="0"/>
          </a:p>
        </p:txBody>
      </p:sp>
    </p:spTree>
    <p:extLst>
      <p:ext uri="{BB962C8B-B14F-4D97-AF65-F5344CB8AC3E}">
        <p14:creationId xmlns:p14="http://schemas.microsoft.com/office/powerpoint/2010/main" val="55209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As I mentioned earlier,</a:t>
            </a:r>
            <a:r>
              <a:rPr lang="en-US" baseline="0" dirty="0" smtClean="0"/>
              <a:t> the audit respondents replied to activity rating scales for each activity statement; involvement, frequency and risk.  This was the first test specification meeting with CDR’s new testing vendor ,Pearson VUE.  Like ACT, Pearson VUE also used only the  frequency and risk ratings for the test specification update process. These 2 scales are combined into a single rating scale using a ranking method. Since the purpose of certification is to protect the public this ensures that the test content addresses the critical knowledge or skills areas necessary for safe and effective practice.</a:t>
            </a:r>
          </a:p>
          <a:p>
            <a:endParaRPr lang="en-US" baseline="0" dirty="0" smtClean="0"/>
          </a:p>
          <a:p>
            <a:r>
              <a:rPr lang="en-US" baseline="0" dirty="0" smtClean="0"/>
              <a:t>This also means that risk is given greater emphasis when combining the two scales.  There are some activities that may be high risk but are performed very infrequently, annual budget preparation would be an example of this type of activity. </a:t>
            </a:r>
          </a:p>
          <a:p>
            <a:endParaRPr lang="en-US" baseline="0" dirty="0" smtClean="0"/>
          </a:p>
          <a:p>
            <a:r>
              <a:rPr lang="en-US" dirty="0" smtClean="0"/>
              <a:t>Working  independently under the direction of the Pearson VUE psychometrician, the Task</a:t>
            </a:r>
            <a:r>
              <a:rPr lang="en-US" baseline="0" dirty="0" smtClean="0"/>
              <a:t> Force members, for each examination,  independently mapped each of the practice audit knowledge and activity statements to the current content outlines.  The Task Force then reconvened as a group to reach consensus  on the mapping exercise using a 2/3 majority agreement as the standard for consensus for each statement.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25</a:t>
            </a:fld>
            <a:endParaRPr lang="en-US" dirty="0"/>
          </a:p>
        </p:txBody>
      </p:sp>
    </p:spTree>
    <p:extLst>
      <p:ext uri="{BB962C8B-B14F-4D97-AF65-F5344CB8AC3E}">
        <p14:creationId xmlns:p14="http://schemas.microsoft.com/office/powerpoint/2010/main" val="1754145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slide reflects the current NDTR  test specifications side-by-side with the new  specifications. It is important to note that there were no new content areas identified for  the NDTR Test Specifications. As the very first step in the update  of these test specifications the Task Force merged current Domain III Principles of Education and Training into Domain I Nutrition Science and Care for Individuals and Groups.  When you see the updated study outline  you will see that the majority of this content area is subsumed in Domain I Topic B Planning and Intervention.  The current Domain II Topic B Diagnosis was removed since this is not included in the scope of practice for NDTRs. The audit results supported that NDTRs do not perform these activities. You will also note that current Domains I and II on the current outline were merged. The total percentage for the original three domains was 51%. The new domain I is 44%. The topics related to food preparation and composition shifted from the former Domain I to the new domains II &amp; III, II – Food Science and Food Service; and  III – Management of Food and Nutrition Services.  You will also note that Foodservice Systems and Management  of Food and Nutrition Services is 56%  of the new test specifications versus 49% in the current specifications.  This is reflective of the management roles  held by entry-level NDTRs.   A link to the expanded study outline is included in your handout materials.  This outline will provide you with detail regarding the specific topic areas addressed in each content domain.</a:t>
            </a:r>
          </a:p>
          <a:p>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B9F6673-A323-45EF-B369-2CB845F94019}" type="slidenum">
              <a:rPr lang="en-US" smtClean="0"/>
              <a:t>26</a:t>
            </a:fld>
            <a:endParaRPr lang="en-US" dirty="0"/>
          </a:p>
        </p:txBody>
      </p:sp>
    </p:spTree>
    <p:extLst>
      <p:ext uri="{BB962C8B-B14F-4D97-AF65-F5344CB8AC3E}">
        <p14:creationId xmlns:p14="http://schemas.microsoft.com/office/powerpoint/2010/main" val="155026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This slide reflects the current RDN test specifications side by side with the new specifications effective January 1, 2017.</a:t>
            </a:r>
            <a:r>
              <a:rPr lang="en-US" sz="1000" baseline="0" dirty="0" smtClean="0"/>
              <a:t> </a:t>
            </a:r>
            <a:endParaRPr lang="en-US" sz="1000" dirty="0" smtClean="0"/>
          </a:p>
          <a:p>
            <a:endParaRPr lang="en-US" sz="1000" dirty="0" smtClean="0"/>
          </a:p>
          <a:p>
            <a:pPr algn="l"/>
            <a:r>
              <a:rPr lang="en-US" sz="1000" dirty="0" smtClean="0"/>
              <a:t>As with the NDTR content outline, there were no new content areas identified Domain</a:t>
            </a:r>
            <a:r>
              <a:rPr lang="en-US" sz="1000" baseline="0" dirty="0" smtClean="0"/>
              <a:t> I was expanded to include foundational knowledge areas that were  subsumed  in the current test specifications under  Domains II and III and IV.</a:t>
            </a:r>
          </a:p>
          <a:p>
            <a:pPr algn="l"/>
            <a:endParaRPr lang="en-US" sz="1000" baseline="0" dirty="0" smtClean="0"/>
          </a:p>
          <a:p>
            <a:pPr algn="l"/>
            <a:r>
              <a:rPr lang="en-US" sz="1000" baseline="0" dirty="0" smtClean="0"/>
              <a:t>As a result, Domain I increased from 12% to 25% and Domain II decreased from 50% to 40%. Domains I and II combined increased from 62% to 65% of the examination.  Domains III and IV, Management of Nutrition Programs and Services  and Foodservice Systems decreased from 38% to 35%. Sustainability was subsumed in Domain IV B . The new outline reflects the fact that management crosses all areas of dietetics practice including clinical, community, not just foodservice systems  management.</a:t>
            </a:r>
          </a:p>
          <a:p>
            <a:pPr algn="l"/>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Again, a link to the expanded study outline is included in your handout materials.  This outline will provide you with detail regarding the specific topic areas addressed in each content domain.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smtClean="0"/>
              <a:t> </a:t>
            </a:r>
            <a:r>
              <a:rPr lang="en-US" sz="1000" baseline="0" dirty="0" smtClean="0"/>
              <a:t>A webinar highlighting the 2015 Dietetics Practice Audit and the updated test specifications is available on both the NDEP portal and the CDR Website program director page.  Please share this information with your faculty colleagues who are unable to attend an NDEP Area Meeting.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algn="l"/>
            <a:r>
              <a:rPr lang="en-US" sz="1000" baseline="0" dirty="0" smtClean="0"/>
              <a:t>The  Study Guides are being updated to reflect the new test specifications.  It is anticipated that the new study guides will be available September 2016 for use by exam candidates who will be taking the registration exams beginning January 2017.</a:t>
            </a:r>
            <a:endParaRPr lang="en-US" sz="1000" dirty="0"/>
          </a:p>
        </p:txBody>
      </p:sp>
      <p:sp>
        <p:nvSpPr>
          <p:cNvPr id="4" name="Slide Number Placeholder 3"/>
          <p:cNvSpPr>
            <a:spLocks noGrp="1"/>
          </p:cNvSpPr>
          <p:nvPr>
            <p:ph type="sldNum" sz="quarter" idx="10"/>
          </p:nvPr>
        </p:nvSpPr>
        <p:spPr/>
        <p:txBody>
          <a:bodyPr/>
          <a:lstStyle/>
          <a:p>
            <a:fld id="{5B9F6673-A323-45EF-B369-2CB845F94019}" type="slidenum">
              <a:rPr lang="en-US" smtClean="0"/>
              <a:t>27</a:t>
            </a:fld>
            <a:endParaRPr lang="en-US" dirty="0"/>
          </a:p>
        </p:txBody>
      </p:sp>
    </p:spTree>
    <p:extLst>
      <p:ext uri="{BB962C8B-B14F-4D97-AF65-F5344CB8AC3E}">
        <p14:creationId xmlns:p14="http://schemas.microsoft.com/office/powerpoint/2010/main" val="640582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new CDR initiative of interest to educators,</a:t>
            </a:r>
            <a:r>
              <a:rPr lang="en-US" baseline="0" dirty="0" smtClean="0"/>
              <a:t> is the  Registration Eligibility Processing System, or REPS. This new streamlined system  is intended to replace the Credentialed Registration Maintenance System (CRMS) online registration eligibility processing system. Several educators participated in the pilot-test of this new process earlier this year.  Their input was valuable in refining the process. </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28</a:t>
            </a:fld>
            <a:endParaRPr lang="en-US" dirty="0"/>
          </a:p>
        </p:txBody>
      </p:sp>
    </p:spTree>
    <p:extLst>
      <p:ext uri="{BB962C8B-B14F-4D97-AF65-F5344CB8AC3E}">
        <p14:creationId xmlns:p14="http://schemas.microsoft.com/office/powerpoint/2010/main" val="80396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goals of this programing update were to:</a:t>
            </a:r>
          </a:p>
          <a:p>
            <a:endParaRPr lang="en-US" baseline="0" dirty="0" smtClean="0"/>
          </a:p>
          <a:p>
            <a:pPr marL="457200" indent="-457200">
              <a:buFont typeface="Arial" panose="020B0604020202020204" pitchFamily="34" charset="0"/>
              <a:buChar char="•"/>
            </a:pPr>
            <a:r>
              <a:rPr lang="en-US" sz="1200" dirty="0" smtClean="0">
                <a:latin typeface="+mn-lt"/>
              </a:rPr>
              <a:t>Respond to program director concerns regarding CRMS efficiencies.</a:t>
            </a:r>
          </a:p>
          <a:p>
            <a:pPr marL="457200" indent="-457200">
              <a:buFont typeface="Arial" panose="020B0604020202020204" pitchFamily="34" charset="0"/>
              <a:buChar char="•"/>
            </a:pPr>
            <a:r>
              <a:rPr lang="en-US" sz="1200" dirty="0" smtClean="0">
                <a:latin typeface="+mn-lt"/>
              </a:rPr>
              <a:t>Improve the application experience for program directors</a:t>
            </a:r>
          </a:p>
          <a:p>
            <a:pPr marL="457200" indent="-457200">
              <a:buFont typeface="Arial" panose="020B0604020202020204" pitchFamily="34" charset="0"/>
              <a:buChar char="•"/>
            </a:pPr>
            <a:r>
              <a:rPr lang="en-US" sz="1200" dirty="0" smtClean="0">
                <a:latin typeface="+mn-lt"/>
              </a:rPr>
              <a:t>Enhance student processing accuracy and efficiency</a:t>
            </a:r>
          </a:p>
          <a:p>
            <a:pPr marL="457200" indent="-457200">
              <a:buFont typeface="Arial" panose="020B0604020202020204" pitchFamily="34" charset="0"/>
              <a:buChar char="•"/>
            </a:pPr>
            <a:r>
              <a:rPr lang="en-US" sz="1200" dirty="0" smtClean="0">
                <a:latin typeface="+mn-lt"/>
              </a:rPr>
              <a:t>Improve reporting capabilities</a:t>
            </a:r>
          </a:p>
          <a:p>
            <a:pPr marL="457200" indent="-457200">
              <a:buFont typeface="Arial" panose="020B0604020202020204" pitchFamily="34" charset="0"/>
              <a:buChar char="•"/>
            </a:pPr>
            <a:r>
              <a:rPr lang="en-US" sz="1200" dirty="0" smtClean="0">
                <a:latin typeface="+mn-lt"/>
              </a:rPr>
              <a:t>Provide for CDR primary source verification of degree completion</a:t>
            </a:r>
          </a:p>
          <a:p>
            <a:endParaRPr lang="en-US" dirty="0" smtClean="0"/>
          </a:p>
          <a:p>
            <a:r>
              <a:rPr lang="en-US" dirty="0" smtClean="0"/>
              <a:t>Thank you to everyone who assisted CDR by</a:t>
            </a:r>
            <a:r>
              <a:rPr lang="en-US" baseline="0" dirty="0" smtClean="0"/>
              <a:t> participating in the program pilot test and evaluation of the new system which was implemented on March 1, 2016. </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29</a:t>
            </a:fld>
            <a:endParaRPr lang="en-US" dirty="0"/>
          </a:p>
        </p:txBody>
      </p:sp>
    </p:spTree>
    <p:extLst>
      <p:ext uri="{BB962C8B-B14F-4D97-AF65-F5344CB8AC3E}">
        <p14:creationId xmlns:p14="http://schemas.microsoft.com/office/powerpoint/2010/main" val="174421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excited to announce that this past December, Sam Kramer, MS, RD, became CDR’s 100,000</a:t>
            </a:r>
            <a:r>
              <a:rPr lang="en-US" baseline="30000" dirty="0" smtClean="0"/>
              <a:t>th</a:t>
            </a:r>
            <a:r>
              <a:rPr lang="en-US" baseline="0" dirty="0" smtClean="0"/>
              <a:t> credentialed practitioner. Sam is a graduate of Rutgers University and completed an ACEND accredited dietetics internship at Florida State University. The breakdown of credentialed practitioner between RDNs and NDTRs is shown on the next two slides.</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a:t>
            </a:fld>
            <a:endParaRPr lang="en-US" dirty="0"/>
          </a:p>
        </p:txBody>
      </p:sp>
    </p:spTree>
    <p:extLst>
      <p:ext uri="{BB962C8B-B14F-4D97-AF65-F5344CB8AC3E}">
        <p14:creationId xmlns:p14="http://schemas.microsoft.com/office/powerpoint/2010/main" val="650723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smtClean="0"/>
              <a:t>Another new initiative that CDR began</a:t>
            </a:r>
            <a:r>
              <a:rPr lang="en-US" baseline="0" dirty="0" smtClean="0"/>
              <a:t> in late 2012 is the Practice Competencies Initiative.  CDR’s Competency Assurance Panel is collaborating with the Academy’s  Quality Management Committee  on the development of dietetics practice competencies to support the Professional Development Portfolio recertification system.  It is important to note that these are practice  competencies distinct from  the education program competencies you are familiar with for dietetics education programs.  </a:t>
            </a:r>
          </a:p>
          <a:p>
            <a:pPr defTabSz="924371">
              <a:defRPr/>
            </a:pPr>
            <a:endParaRPr lang="en-US" baseline="0" dirty="0" smtClean="0"/>
          </a:p>
          <a:p>
            <a:pPr defTabSz="924371">
              <a:defRPr/>
            </a:pPr>
            <a:r>
              <a:rPr lang="en-US" dirty="0" smtClean="0"/>
              <a:t>These competencies and performance</a:t>
            </a:r>
            <a:r>
              <a:rPr lang="en-US" baseline="0" dirty="0" smtClean="0"/>
              <a:t> indicators </a:t>
            </a:r>
            <a:r>
              <a:rPr lang="en-US" dirty="0" smtClean="0"/>
              <a:t>will replace the current learning need codes  in the Professional Development Portfolio recertification system. </a:t>
            </a:r>
          </a:p>
          <a:p>
            <a:pPr defTabSz="924371">
              <a:defRPr/>
            </a:pPr>
            <a:endParaRPr lang="en-US" dirty="0" smtClean="0"/>
          </a:p>
          <a:p>
            <a:pPr marL="0" marR="0" indent="0" algn="l" defTabSz="924371" rtl="0" eaLnBrk="1" fontAlgn="auto" latinLnBrk="0" hangingPunct="1">
              <a:lnSpc>
                <a:spcPct val="100000"/>
              </a:lnSpc>
              <a:spcBef>
                <a:spcPts val="0"/>
              </a:spcBef>
              <a:spcAft>
                <a:spcPts val="0"/>
              </a:spcAft>
              <a:buClrTx/>
              <a:buSzTx/>
              <a:buFontTx/>
              <a:buNone/>
              <a:tabLst/>
              <a:defRPr/>
            </a:pPr>
            <a:r>
              <a:rPr lang="en-US" dirty="0" smtClean="0"/>
              <a:t>The Competency Assurance Panel and Quality Management Committee have worked with over one hundred dietetics practitioners from across the country</a:t>
            </a:r>
            <a:r>
              <a:rPr lang="en-US" baseline="0" dirty="0" smtClean="0"/>
              <a:t> to draft, review and edit  the competencies. Many practitioners have reported that the new competencies will serve a dual purpose in the employment setting where employers are developing  competency-based performance management systems. A national validation  study was conducted in Spring 2014 to validate the practice competencies. An article describing the validation study methodology and results was published in the June 2015 Academy Journal. </a:t>
            </a:r>
          </a:p>
          <a:p>
            <a:pPr defTabSz="924371">
              <a:defRPr/>
            </a:pPr>
            <a:endParaRPr lang="en-US" dirty="0" smtClean="0"/>
          </a:p>
          <a:p>
            <a:pPr defTabSz="924371">
              <a:defRPr/>
            </a:pPr>
            <a:endParaRPr lang="en-US" baseline="0" dirty="0" smtClean="0"/>
          </a:p>
        </p:txBody>
      </p:sp>
      <p:sp>
        <p:nvSpPr>
          <p:cNvPr id="4" name="Slide Number Placeholder 3"/>
          <p:cNvSpPr>
            <a:spLocks noGrp="1"/>
          </p:cNvSpPr>
          <p:nvPr>
            <p:ph type="sldNum" sz="quarter" idx="10"/>
          </p:nvPr>
        </p:nvSpPr>
        <p:spPr/>
        <p:txBody>
          <a:bodyPr/>
          <a:lstStyle/>
          <a:p>
            <a:fld id="{5B9F6673-A323-45EF-B369-2CB845F94019}" type="slidenum">
              <a:rPr lang="en-US" smtClean="0"/>
              <a:t>30</a:t>
            </a:fld>
            <a:endParaRPr lang="en-US" dirty="0"/>
          </a:p>
        </p:txBody>
      </p:sp>
    </p:spTree>
    <p:extLst>
      <p:ext uri="{BB962C8B-B14F-4D97-AF65-F5344CB8AC3E}">
        <p14:creationId xmlns:p14="http://schemas.microsoft.com/office/powerpoint/2010/main" val="3474390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CDR has developed</a:t>
            </a:r>
            <a:r>
              <a:rPr lang="en-US" baseline="0" dirty="0" smtClean="0"/>
              <a:t> an educator toolkit to assist educators in introducing their students to the new competencies based PDP recertification system.</a:t>
            </a:r>
          </a:p>
          <a:p>
            <a:endParaRPr lang="en-US" baseline="0" dirty="0" smtClean="0"/>
          </a:p>
          <a:p>
            <a:r>
              <a:rPr lang="en-US" baseline="0" dirty="0" smtClean="0"/>
              <a:t>The toolkits include</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Goal Wizard tutorial</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Dream Wizard demonstration</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YouTube video</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Lesson plan</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Recorded presentations</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FAQ</a:t>
            </a:r>
          </a:p>
          <a:p>
            <a:pPr marL="457200" indent="-457200">
              <a:buFont typeface="Arial" panose="020B0604020202020204" pitchFamily="34" charset="0"/>
              <a:buChar char="•"/>
              <a:defRPr/>
            </a:pPr>
            <a:r>
              <a:rPr lang="en-CA" sz="1200" i="0" dirty="0" smtClean="0">
                <a:latin typeface="Arial" panose="020B0604020202020204" pitchFamily="34" charset="0"/>
                <a:cs typeface="Arial" panose="020B0604020202020204" pitchFamily="34" charset="0"/>
              </a:rPr>
              <a:t>Key messages</a:t>
            </a:r>
          </a:p>
          <a:p>
            <a:endParaRPr lang="en-US" dirty="0" smtClean="0"/>
          </a:p>
          <a:p>
            <a:r>
              <a:rPr lang="en-US" dirty="0" smtClean="0"/>
              <a:t>The toolkit is available on both the NDEP</a:t>
            </a:r>
            <a:r>
              <a:rPr lang="en-US" baseline="0" dirty="0" smtClean="0"/>
              <a:t> portal and CDR’s website. The April 20</a:t>
            </a:r>
            <a:r>
              <a:rPr lang="en-US" baseline="30000" dirty="0" smtClean="0"/>
              <a:t>th</a:t>
            </a:r>
            <a:r>
              <a:rPr lang="en-US" baseline="0" dirty="0" smtClean="0"/>
              <a:t>  student webinar was recorded and will be available on both CDR website and NDEP portal.  Your handouts include a comprehensive list of resources.</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31</a:t>
            </a:fld>
            <a:endParaRPr lang="en-US" dirty="0"/>
          </a:p>
        </p:txBody>
      </p:sp>
    </p:spTree>
    <p:extLst>
      <p:ext uri="{BB962C8B-B14F-4D97-AF65-F5344CB8AC3E}">
        <p14:creationId xmlns:p14="http://schemas.microsoft.com/office/powerpoint/2010/main" val="1977305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that most of you are aware of</a:t>
            </a:r>
            <a:r>
              <a:rPr lang="en-US" baseline="0" dirty="0" smtClean="0"/>
              <a:t> the new graduate degree registration eligibility requirement, but I though I would take a </a:t>
            </a:r>
            <a:r>
              <a:rPr lang="en-US" dirty="0" smtClean="0"/>
              <a:t>few minutes to explain to you how CDR’s action</a:t>
            </a:r>
            <a:r>
              <a:rPr lang="en-US" baseline="0" dirty="0" smtClean="0"/>
              <a:t> to change the entry-level registration eligibility degree requirements to the minimum of a graduate degree effective January 1, 2024,  is both responsive to the Council’s Visioning Report recommendation  and sensitive to the needs of ACEND for new standards development. It is important to note that this deadline does not impact the timeline for ACEND standards development and program adoption of the new ACEND standards, which may extend beyond 2024. It is likely that CDR will establish another deadline in the future addressing an ACEND accredited graduate degree program.</a:t>
            </a:r>
          </a:p>
          <a:p>
            <a:endParaRPr lang="en-US" baseline="0" dirty="0" smtClean="0"/>
          </a:p>
          <a:p>
            <a:pPr defTabSz="905713">
              <a:defRPr/>
            </a:pPr>
            <a:r>
              <a:rPr lang="en-US" b="0" dirty="0" smtClean="0"/>
              <a:t>CDR</a:t>
            </a:r>
            <a:r>
              <a:rPr lang="en-US" b="0" baseline="0" dirty="0" smtClean="0"/>
              <a:t> as the administratively autonomous credentialing agency for the Academy is charged in the Bylaws with the establishment of  registration eligibility requirements for its certification programs.</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32</a:t>
            </a:fld>
            <a:endParaRPr lang="en-US" dirty="0"/>
          </a:p>
        </p:txBody>
      </p:sp>
    </p:spTree>
    <p:extLst>
      <p:ext uri="{BB962C8B-B14F-4D97-AF65-F5344CB8AC3E}">
        <p14:creationId xmlns:p14="http://schemas.microsoft.com/office/powerpoint/2010/main" val="1842432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its April 2013 meeting, CDR made the motion noted on this slide to change the entry-level registration  eligibility  education requirements for dietitians beginning  in 2024 from a baccalaureate degree to a minimum of a graduate degree.  All other entry-level dietitian registration eligibility requirements remain the same.  It is important to note that  just as the current baccalaureate degree may be in any area, the graduate degree may also be in any area, provided the applicant has also completed the ACEND accredited DPD and supervised practice programs.</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CDR reaffirmed this motion</a:t>
            </a:r>
            <a:r>
              <a:rPr lang="en-US" baseline="0" dirty="0" smtClean="0">
                <a:solidFill>
                  <a:srgbClr val="FF0000"/>
                </a:solidFill>
              </a:rPr>
              <a:t> at </a:t>
            </a:r>
            <a:r>
              <a:rPr lang="en-US" baseline="0" smtClean="0">
                <a:solidFill>
                  <a:srgbClr val="FF0000"/>
                </a:solidFill>
              </a:rPr>
              <a:t>its April 2015 </a:t>
            </a:r>
            <a:r>
              <a:rPr lang="en-US" baseline="0" dirty="0" smtClean="0">
                <a:solidFill>
                  <a:srgbClr val="FF0000"/>
                </a:solidFill>
              </a:rPr>
              <a:t>meeting. </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33</a:t>
            </a:fld>
            <a:endParaRPr lang="en-US" dirty="0"/>
          </a:p>
        </p:txBody>
      </p:sp>
    </p:spTree>
    <p:extLst>
      <p:ext uri="{BB962C8B-B14F-4D97-AF65-F5344CB8AC3E}">
        <p14:creationId xmlns:p14="http://schemas.microsoft.com/office/powerpoint/2010/main" val="2386041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this slide illustrates, all othe</a:t>
            </a:r>
            <a:r>
              <a:rPr lang="en-US" baseline="0" dirty="0" smtClean="0"/>
              <a:t>r requirements for registration eligibility remain the same; applicants will still need to  complete an ACEND accredited Didactic Program in Dietetics and an ACEND accredited supervised practice program.   Instead of a baccalaureate degree they must have completed the minimum of a graduate degree.  The graduate degree may be in any area.  Your handout include a link to a Fact Sheet addressing frequently asked questions regarding the graduate degree requirements is also included in your handout for this session and a link to student options for meeting the new degree requirement using ACEND accredited existing programs. </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34</a:t>
            </a:fld>
            <a:endParaRPr lang="en-US" dirty="0"/>
          </a:p>
        </p:txBody>
      </p:sp>
    </p:spTree>
    <p:extLst>
      <p:ext uri="{BB962C8B-B14F-4D97-AF65-F5344CB8AC3E}">
        <p14:creationId xmlns:p14="http://schemas.microsoft.com/office/powerpoint/2010/main" val="3692831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smtClean="0"/>
              <a:t>As you have heard  from ACEND,</a:t>
            </a:r>
            <a:r>
              <a:rPr lang="en-US" baseline="0" dirty="0" smtClean="0"/>
              <a:t> they are in the process of developing new standards right now. </a:t>
            </a:r>
          </a:p>
          <a:p>
            <a:pPr defTabSz="924371">
              <a:defRPr/>
            </a:pPr>
            <a:endParaRPr lang="en-US" baseline="0" dirty="0" smtClean="0"/>
          </a:p>
          <a:p>
            <a:pPr defTabSz="924371">
              <a:defRPr/>
            </a:pPr>
            <a:r>
              <a:rPr lang="en-US" baseline="0" dirty="0" smtClean="0"/>
              <a:t>Once </a:t>
            </a:r>
            <a:r>
              <a:rPr lang="en-US" dirty="0" smtClean="0"/>
              <a:t>these </a:t>
            </a:r>
            <a:r>
              <a:rPr lang="en-US" baseline="0" dirty="0" smtClean="0"/>
              <a:t>standards have been implemented and ACEND establishes </a:t>
            </a:r>
            <a:r>
              <a:rPr lang="en-US" dirty="0" smtClean="0"/>
              <a:t>a</a:t>
            </a:r>
            <a:r>
              <a:rPr lang="en-US" baseline="0" dirty="0" smtClean="0"/>
              <a:t> deadline for adoption, CDR will also revise its registration eligibility requirements to reflect the new standards.</a:t>
            </a:r>
          </a:p>
          <a:p>
            <a:pPr defTabSz="924371">
              <a:defRPr/>
            </a:pPr>
            <a:endParaRPr lang="en-US" baseline="0" dirty="0" smtClean="0"/>
          </a:p>
          <a:p>
            <a:pPr defTabSz="924371">
              <a:defRPr/>
            </a:pPr>
            <a:r>
              <a:rPr lang="en-US" baseline="0" dirty="0" smtClean="0"/>
              <a:t>It is likely that there will be another registration eligibility deadline following implementation of the new ACEND standards.</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35</a:t>
            </a:fld>
            <a:endParaRPr lang="en-US" dirty="0"/>
          </a:p>
        </p:txBody>
      </p:sp>
    </p:spTree>
    <p:extLst>
      <p:ext uri="{BB962C8B-B14F-4D97-AF65-F5344CB8AC3E}">
        <p14:creationId xmlns:p14="http://schemas.microsoft.com/office/powerpoint/2010/main" val="2035251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this time, I would like to underscore that all current RDNs, who do not have a graduate</a:t>
            </a:r>
            <a:r>
              <a:rPr lang="en-US" baseline="0" dirty="0" smtClean="0"/>
              <a:t> degree, will not have to obtain one in order to remain registered. However, if a current RDN allows their credential to expire for failure to meet CPEU requirements or to submit their registration maintenance fees, the practitioner will have to meet new eligibility requirements if he/she chooses to re-establish their credential.</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36</a:t>
            </a:fld>
            <a:endParaRPr lang="en-US" dirty="0"/>
          </a:p>
        </p:txBody>
      </p:sp>
    </p:spTree>
    <p:extLst>
      <p:ext uri="{BB962C8B-B14F-4D97-AF65-F5344CB8AC3E}">
        <p14:creationId xmlns:p14="http://schemas.microsoft.com/office/powerpoint/2010/main" val="3740021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smtClean="0"/>
              <a:t>It is also</a:t>
            </a:r>
            <a:r>
              <a:rPr lang="en-US" baseline="0" dirty="0" smtClean="0"/>
              <a:t> important to note, that the content of the registration examination for dietitians will only change based on the results of the practice audits.</a:t>
            </a:r>
          </a:p>
          <a:p>
            <a:pPr defTabSz="924371">
              <a:defRPr/>
            </a:pPr>
            <a:endParaRPr lang="en-US" baseline="0" dirty="0" smtClean="0"/>
          </a:p>
          <a:p>
            <a:pPr defTabSz="924371">
              <a:defRPr/>
            </a:pPr>
            <a:r>
              <a:rPr lang="en-US" baseline="0" dirty="0" smtClean="0"/>
              <a:t>CDR conducts practice audits every five years. CDR is currently conducting the 2015  entry-level practice audit, audits will continue at  five year intervals  thereafter.</a:t>
            </a:r>
          </a:p>
          <a:p>
            <a:pPr defTabSz="924371">
              <a:defRPr/>
            </a:pPr>
            <a:endParaRPr lang="en-US" baseline="0" dirty="0" smtClean="0"/>
          </a:p>
          <a:p>
            <a:pPr defTabSz="924371">
              <a:defRPr/>
            </a:pPr>
            <a:r>
              <a:rPr lang="en-US" baseline="0" dirty="0" smtClean="0"/>
              <a:t>The exam is not based on the dietetics education program or degree requirements; it is based on current entry-level practice.</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37</a:t>
            </a:fld>
            <a:endParaRPr lang="en-US" dirty="0"/>
          </a:p>
        </p:txBody>
      </p:sp>
    </p:spTree>
    <p:extLst>
      <p:ext uri="{BB962C8B-B14F-4D97-AF65-F5344CB8AC3E}">
        <p14:creationId xmlns:p14="http://schemas.microsoft.com/office/powerpoint/2010/main" val="1962165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Our Next</a:t>
            </a:r>
            <a:r>
              <a:rPr lang="en-US" baseline="0" dirty="0" smtClean="0">
                <a:latin typeface="+mn-lt"/>
              </a:rPr>
              <a:t> Steps will be o</a:t>
            </a:r>
            <a:r>
              <a:rPr lang="en-US" dirty="0" smtClean="0">
                <a:latin typeface="+mn-lt"/>
              </a:rPr>
              <a:t>n-going communications to stakeholders and the </a:t>
            </a:r>
          </a:p>
          <a:p>
            <a:endParaRPr lang="en-US" dirty="0" smtClean="0">
              <a:latin typeface="+mn-lt"/>
            </a:endParaRPr>
          </a:p>
          <a:p>
            <a:r>
              <a:rPr lang="en-US" dirty="0" smtClean="0">
                <a:latin typeface="+mn-lt"/>
              </a:rPr>
              <a:t>review and update of registration eligibility systems and information.</a:t>
            </a:r>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38</a:t>
            </a:fld>
            <a:endParaRPr lang="en-US" dirty="0"/>
          </a:p>
        </p:txBody>
      </p:sp>
    </p:spTree>
    <p:extLst>
      <p:ext uri="{BB962C8B-B14F-4D97-AF65-F5344CB8AC3E}">
        <p14:creationId xmlns:p14="http://schemas.microsoft.com/office/powerpoint/2010/main" val="3054312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a:t>
            </a:r>
            <a:r>
              <a:rPr lang="en-US" baseline="0" dirty="0" smtClean="0"/>
              <a:t> I would just like to note that your handouts include information on several CDR resources of special interest to educators.</a:t>
            </a:r>
          </a:p>
          <a:p>
            <a:endParaRPr lang="en-US" baseline="0" dirty="0" smtClean="0"/>
          </a:p>
          <a:p>
            <a:r>
              <a:rPr lang="en-US" baseline="0" dirty="0" smtClean="0"/>
              <a:t>The slide highlights the CDR Preceptor Training online course and coming this spring a new online prior learning assessment course to assist you with non-traditional student evaluation.</a:t>
            </a:r>
            <a:endParaRPr lang="en-US" dirty="0"/>
          </a:p>
        </p:txBody>
      </p:sp>
      <p:sp>
        <p:nvSpPr>
          <p:cNvPr id="4" name="Slide Number Placeholder 3"/>
          <p:cNvSpPr>
            <a:spLocks noGrp="1"/>
          </p:cNvSpPr>
          <p:nvPr>
            <p:ph type="sldNum" sz="quarter" idx="10"/>
          </p:nvPr>
        </p:nvSpPr>
        <p:spPr/>
        <p:txBody>
          <a:bodyPr/>
          <a:lstStyle/>
          <a:p>
            <a:fld id="{DD7D700D-2D6B-4333-92C7-82254618202A}" type="slidenum">
              <a:rPr lang="en-US" smtClean="0"/>
              <a:pPr/>
              <a:t>40</a:t>
            </a:fld>
            <a:endParaRPr lang="en-US" dirty="0"/>
          </a:p>
        </p:txBody>
      </p:sp>
    </p:spTree>
    <p:extLst>
      <p:ext uri="{BB962C8B-B14F-4D97-AF65-F5344CB8AC3E}">
        <p14:creationId xmlns:p14="http://schemas.microsoft.com/office/powerpoint/2010/main" val="408618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indicates that the RDN registry has continued to grow</a:t>
            </a:r>
            <a:r>
              <a:rPr lang="en-US" baseline="0" dirty="0" smtClean="0"/>
              <a:t> at steady rate of approximately 3% annually. A total of 94,473 RDNs as of December 31, 2015.</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4</a:t>
            </a:fld>
            <a:endParaRPr lang="en-US" dirty="0"/>
          </a:p>
        </p:txBody>
      </p:sp>
    </p:spTree>
    <p:extLst>
      <p:ext uri="{BB962C8B-B14F-4D97-AF65-F5344CB8AC3E}">
        <p14:creationId xmlns:p14="http://schemas.microsoft.com/office/powerpoint/2010/main" val="2151447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7D700D-2D6B-4333-92C7-82254618202A}" type="slidenum">
              <a:rPr lang="en-US" smtClean="0"/>
              <a:pPr/>
              <a:t>41</a:t>
            </a:fld>
            <a:endParaRPr lang="en-US" dirty="0"/>
          </a:p>
        </p:txBody>
      </p:sp>
    </p:spTree>
    <p:extLst>
      <p:ext uri="{BB962C8B-B14F-4D97-AF65-F5344CB8AC3E}">
        <p14:creationId xmlns:p14="http://schemas.microsoft.com/office/powerpoint/2010/main" val="408599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from this graph the NDTR registry has reversed its downward trend, with the implementation of the new Pathway 3 for DPD program graduates. As of December 31, 2015 there are 5,535 NDTRs. This is the third consecutive year the NDTR registry has exceeded 5,000 since 2009.</a:t>
            </a:r>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5</a:t>
            </a:fld>
            <a:endParaRPr lang="en-US" dirty="0"/>
          </a:p>
        </p:txBody>
      </p:sp>
    </p:spTree>
    <p:extLst>
      <p:ext uri="{BB962C8B-B14F-4D97-AF65-F5344CB8AC3E}">
        <p14:creationId xmlns:p14="http://schemas.microsoft.com/office/powerpoint/2010/main" val="306690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These next two slides illustrate the number of new RDNs which </a:t>
            </a:r>
            <a:r>
              <a:rPr lang="en-US" baseline="0" dirty="0" smtClean="0"/>
              <a:t>also continues to increase with 3,665 new RDNs in 2015. This represents a 14% increase over 2010.</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6</a:t>
            </a:fld>
            <a:endParaRPr lang="en-US" dirty="0"/>
          </a:p>
        </p:txBody>
      </p:sp>
    </p:spTree>
    <p:extLst>
      <p:ext uri="{BB962C8B-B14F-4D97-AF65-F5344CB8AC3E}">
        <p14:creationId xmlns:p14="http://schemas.microsoft.com/office/powerpoint/2010/main" val="271770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NDTR registry was gradually</a:t>
            </a:r>
            <a:r>
              <a:rPr lang="en-US" baseline="0" dirty="0" smtClean="0"/>
              <a:t> eroding through the early 2000’s, and reached a low of 4,062 in 2009. Recognizing this downward trend, CDR established a third pathway to NDTR registration eligibility for graduates of DPD, baccalaureate program. In the  6 years since implementation of this new pathway,  the NDTR registry has increased by 1890 or 46 percent.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7</a:t>
            </a:fld>
            <a:endParaRPr lang="en-US" dirty="0"/>
          </a:p>
        </p:txBody>
      </p:sp>
    </p:spTree>
    <p:extLst>
      <p:ext uri="{BB962C8B-B14F-4D97-AF65-F5344CB8AC3E}">
        <p14:creationId xmlns:p14="http://schemas.microsoft.com/office/powerpoint/2010/main" val="358718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4">
              <a:defRPr/>
            </a:pPr>
            <a:r>
              <a:rPr lang="en-US" baseline="0" dirty="0" smtClean="0"/>
              <a:t>We have also seen an improvement in the geographic distribution of NDTRs throughout the country, as evidenced by these maps.</a:t>
            </a:r>
          </a:p>
          <a:p>
            <a:pPr defTabSz="941934">
              <a:defRPr/>
            </a:pPr>
            <a:endParaRPr lang="en-US" baseline="0" dirty="0" smtClean="0"/>
          </a:p>
          <a:p>
            <a:pPr defTabSz="941934">
              <a:defRPr/>
            </a:pPr>
            <a:r>
              <a:rPr lang="en-US" baseline="0" dirty="0" smtClean="0"/>
              <a:t>The percentage of NDTRs in Arizona increased by 231% from 69 to 229, California by 79% from 382 to 684, in Texas by 44% from 118 to 170, in Tennessee by 117% from 28 to 61, in Utah by 266% from 3 to 11, in West Virginia by 81% from 11 to 20 and North Carolina by 93% from 45 to 87.</a:t>
            </a:r>
          </a:p>
          <a:p>
            <a:pPr defTabSz="941934">
              <a:defRPr/>
            </a:pPr>
            <a:endParaRPr lang="en-US" baseline="0" dirty="0" smtClean="0"/>
          </a:p>
          <a:p>
            <a:pPr defTabSz="941934">
              <a:defRPr/>
            </a:pPr>
            <a:r>
              <a:rPr lang="en-US" baseline="0" dirty="0" smtClean="0"/>
              <a:t>Although the Council on Future Practice 2012 Visioning Report included a recommendation to discontinue the DTR Credential, CDR has made the decision to continue to support the credential as long as it’s financially feasible to do so. The positive NDTR Registry growth statistics over the past five years support CDR’s commitment to the NDTR credential.</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8</a:t>
            </a:fld>
            <a:endParaRPr lang="en-US" dirty="0"/>
          </a:p>
        </p:txBody>
      </p:sp>
    </p:spTree>
    <p:extLst>
      <p:ext uri="{BB962C8B-B14F-4D97-AF65-F5344CB8AC3E}">
        <p14:creationId xmlns:p14="http://schemas.microsoft.com/office/powerpoint/2010/main" val="139684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illustrates that DPD graduates are using the NDTR credential option as a step on the career ladder</a:t>
            </a:r>
            <a:r>
              <a:rPr lang="en-US" baseline="0" dirty="0" smtClean="0"/>
              <a:t> toward the goal of becoming an RDN.  The number of NDTR’s who transition to RDN status has increased more than ten-fold since 2009 when Pathway 3 was established.  In the year ending December 31, 2015 370 NDTR’s transitioned to RDN status. </a:t>
            </a:r>
            <a:endParaRPr lang="en-US" dirty="0" smtClean="0"/>
          </a:p>
          <a:p>
            <a:endParaRPr lang="en-US" dirty="0" smtClean="0"/>
          </a:p>
          <a:p>
            <a:r>
              <a:rPr lang="en-US" dirty="0" smtClean="0"/>
              <a:t>CDR</a:t>
            </a:r>
            <a:r>
              <a:rPr lang="en-US" baseline="0" dirty="0" smtClean="0"/>
              <a:t> continues to encourage educators to promote the NDTR credential as a viable option for their graduates who wish to work in dietetics before pursuing a supervised practice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5B9F6673-A323-45EF-B369-2CB845F94019}" type="slidenum">
              <a:rPr lang="en-US" smtClean="0"/>
              <a:t>9</a:t>
            </a:fld>
            <a:endParaRPr lang="en-US" dirty="0"/>
          </a:p>
        </p:txBody>
      </p:sp>
    </p:spTree>
    <p:extLst>
      <p:ext uri="{BB962C8B-B14F-4D97-AF65-F5344CB8AC3E}">
        <p14:creationId xmlns:p14="http://schemas.microsoft.com/office/powerpoint/2010/main" val="3843196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304800" y="2209800"/>
            <a:ext cx="4953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1/13/2020</a:t>
            </a:fld>
            <a:endParaRPr lang="en-US" dirty="0"/>
          </a:p>
        </p:txBody>
      </p:sp>
      <p:pic>
        <p:nvPicPr>
          <p:cNvPr id="10" name="Picture 9" descr="IMG_8202.jpg"/>
          <p:cNvPicPr>
            <a:picLocks noChangeAspect="1"/>
          </p:cNvPicPr>
          <p:nvPr userDrawn="1"/>
        </p:nvPicPr>
        <p:blipFill>
          <a:blip r:embed="rId2" cstate="print"/>
          <a:srcRect l="15000" t="16667" b="16667"/>
          <a:stretch>
            <a:fillRect/>
          </a:stretch>
        </p:blipFill>
        <p:spPr>
          <a:xfrm>
            <a:off x="4419600" y="1752600"/>
            <a:ext cx="3627120" cy="4267200"/>
          </a:xfrm>
          <a:prstGeom prst="rect">
            <a:avLst/>
          </a:prstGeom>
        </p:spPr>
      </p:pic>
      <p:pic>
        <p:nvPicPr>
          <p:cNvPr id="13" name="Picture 12" descr="ACADEMY_CDR.jpg"/>
          <p:cNvPicPr>
            <a:picLocks noChangeAspect="1"/>
          </p:cNvPicPr>
          <p:nvPr userDrawn="1"/>
        </p:nvPicPr>
        <p:blipFill>
          <a:blip r:embed="rId3" cstate="print"/>
          <a:stretch>
            <a:fillRect/>
          </a:stretch>
        </p:blipFill>
        <p:spPr>
          <a:xfrm>
            <a:off x="6781800" y="76200"/>
            <a:ext cx="1633537" cy="93028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041E539-FE34-41E2-A04E-5E9A29F00556}" type="datetime1">
              <a:rPr lang="en-US" smtClean="0"/>
              <a:pPr>
                <a:defRPr/>
              </a:pPr>
              <a:t>1/13/2020</a:t>
            </a:fld>
            <a:endParaRPr lang="en-US" dirty="0"/>
          </a:p>
        </p:txBody>
      </p:sp>
      <p:pic>
        <p:nvPicPr>
          <p:cNvPr id="4" name="Picture 8" descr="ppt_03"/>
          <p:cNvPicPr>
            <a:picLocks noChangeAspect="1" noChangeArrowheads="1"/>
          </p:cNvPicPr>
          <p:nvPr userDrawn="1"/>
        </p:nvPicPr>
        <p:blipFill>
          <a:blip r:embed="rId2" cstate="print"/>
          <a:srcRect t="2943"/>
          <a:stretch>
            <a:fillRect/>
          </a:stretch>
        </p:blipFill>
        <p:spPr bwMode="auto">
          <a:xfrm>
            <a:off x="0" y="0"/>
            <a:ext cx="9144000" cy="6858000"/>
          </a:xfrm>
          <a:prstGeom prst="rect">
            <a:avLst/>
          </a:prstGeom>
          <a:noFill/>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smtClean="0"/>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smtClean="0"/>
              <a:t>Click to edit Master text styles</a:t>
            </a:r>
          </a:p>
        </p:txBody>
      </p:sp>
      <p:pic>
        <p:nvPicPr>
          <p:cNvPr id="8" name="Picture 7" descr="ACADEMY_CDR.jpg"/>
          <p:cNvPicPr>
            <a:picLocks noChangeAspect="1"/>
          </p:cNvPicPr>
          <p:nvPr userDrawn="1"/>
        </p:nvPicPr>
        <p:blipFill>
          <a:blip r:embed="rId3" cstate="print"/>
          <a:stretch>
            <a:fillRect/>
          </a:stretch>
        </p:blipFill>
        <p:spPr>
          <a:xfrm>
            <a:off x="6629400" y="152400"/>
            <a:ext cx="1633537" cy="93028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041E539-FE34-41E2-A04E-5E9A29F00556}" type="datetime1">
              <a:rPr lang="en-US" smtClean="0"/>
              <a:pPr>
                <a:defRPr/>
              </a:pPr>
              <a:t>1/13/2020</a:t>
            </a:fld>
            <a:endParaRPr lang="en-US" dirty="0"/>
          </a:p>
        </p:txBody>
      </p:sp>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smtClean="0"/>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smtClean="0"/>
              <a:t>Click to edit Master text styles</a:t>
            </a:r>
          </a:p>
        </p:txBody>
      </p:sp>
      <p:pic>
        <p:nvPicPr>
          <p:cNvPr id="7" name="Picture 6" descr="ACADEMY_CDR.jpg"/>
          <p:cNvPicPr>
            <a:picLocks noChangeAspect="1"/>
          </p:cNvPicPr>
          <p:nvPr userDrawn="1"/>
        </p:nvPicPr>
        <p:blipFill>
          <a:blip r:embed="rId2" cstate="print"/>
          <a:stretch>
            <a:fillRect/>
          </a:stretch>
        </p:blipFill>
        <p:spPr>
          <a:xfrm>
            <a:off x="6705600" y="152400"/>
            <a:ext cx="1633537" cy="9302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dirty="0"/>
              <a:t>Date</a:t>
            </a:r>
          </a:p>
        </p:txBody>
      </p:sp>
      <p:sp>
        <p:nvSpPr>
          <p:cNvPr id="5" name="Slide Number Placeholder 23"/>
          <p:cNvSpPr>
            <a:spLocks noGrp="1"/>
          </p:cNvSpPr>
          <p:nvPr>
            <p:ph type="sldNum" sz="quarter" idx="14"/>
          </p:nvPr>
        </p:nvSpPr>
        <p:spPr/>
        <p:txBody>
          <a:bodyPr/>
          <a:lstStyle>
            <a:lvl1pPr>
              <a:defRPr/>
            </a:lvl1pPr>
          </a:lstStyle>
          <a:p>
            <a:pPr>
              <a:defRPr/>
            </a:pPr>
            <a:fld id="{6CB0682F-AD5A-48A6-B1B7-B7AC788535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dirty="0" smtClean="0"/>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dirty="0" smtClean="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dirty="0"/>
              <a:t>Date</a:t>
            </a:r>
          </a:p>
        </p:txBody>
      </p:sp>
      <p:sp>
        <p:nvSpPr>
          <p:cNvPr id="5" name="Slide Number Placeholder 23"/>
          <p:cNvSpPr>
            <a:spLocks noGrp="1"/>
          </p:cNvSpPr>
          <p:nvPr>
            <p:ph type="sldNum" sz="quarter" idx="15"/>
          </p:nvPr>
        </p:nvSpPr>
        <p:spPr/>
        <p:txBody>
          <a:bodyPr/>
          <a:lstStyle>
            <a:lvl1pPr>
              <a:defRPr/>
            </a:lvl1pPr>
          </a:lstStyle>
          <a:p>
            <a:pPr>
              <a:defRPr/>
            </a:pPr>
            <a:fld id="{5D108A6D-8CA0-46B1-9740-8F8453067F9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dirty="0"/>
              <a:t>Date</a:t>
            </a:r>
          </a:p>
        </p:txBody>
      </p:sp>
      <p:sp>
        <p:nvSpPr>
          <p:cNvPr id="4" name="Slide Number Placeholder 23"/>
          <p:cNvSpPr>
            <a:spLocks noGrp="1"/>
          </p:cNvSpPr>
          <p:nvPr>
            <p:ph type="sldNum" sz="quarter" idx="11"/>
          </p:nvPr>
        </p:nvSpPr>
        <p:spPr/>
        <p:txBody>
          <a:bodyPr/>
          <a:lstStyle>
            <a:lvl1pPr>
              <a:defRPr/>
            </a:lvl1pPr>
          </a:lstStyle>
          <a:p>
            <a:pPr>
              <a:defRPr/>
            </a:pPr>
            <a:fld id="{DB99F131-AB71-4C73-B04B-B1C2C8F2B31F}"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dirty="0"/>
              <a:t>Date</a:t>
            </a:r>
          </a:p>
        </p:txBody>
      </p:sp>
      <p:sp>
        <p:nvSpPr>
          <p:cNvPr id="3" name="Slide Number Placeholder 23"/>
          <p:cNvSpPr>
            <a:spLocks noGrp="1"/>
          </p:cNvSpPr>
          <p:nvPr>
            <p:ph type="sldNum" sz="quarter" idx="11"/>
          </p:nvPr>
        </p:nvSpPr>
        <p:spPr/>
        <p:txBody>
          <a:bodyPr/>
          <a:lstStyle>
            <a:lvl1pPr>
              <a:defRPr/>
            </a:lvl1pPr>
          </a:lstStyle>
          <a:p>
            <a:pPr>
              <a:defRPr/>
            </a:pPr>
            <a:fld id="{386F3BA6-A6DA-4399-8CB7-CDC157BFA92C}"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dirty="0"/>
              <a:t>Date</a:t>
            </a:r>
          </a:p>
        </p:txBody>
      </p:sp>
      <p:sp>
        <p:nvSpPr>
          <p:cNvPr id="5" name="Slide Number Placeholder 23"/>
          <p:cNvSpPr>
            <a:spLocks noGrp="1"/>
          </p:cNvSpPr>
          <p:nvPr>
            <p:ph type="sldNum" sz="quarter" idx="14"/>
          </p:nvPr>
        </p:nvSpPr>
        <p:spPr/>
        <p:txBody>
          <a:bodyPr/>
          <a:lstStyle>
            <a:lvl1pPr>
              <a:defRPr/>
            </a:lvl1pPr>
          </a:lstStyle>
          <a:p>
            <a:pPr>
              <a:defRPr/>
            </a:pPr>
            <a:fld id="{4C68C5F9-DB85-4714-B99C-90877E0D836D}"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228600" y="990600"/>
            <a:ext cx="4953000" cy="5334000"/>
          </a:xfrm>
        </p:spPr>
        <p:txBody>
          <a:bodyPr/>
          <a:lstStyle/>
          <a:p>
            <a:pPr lvl="0"/>
            <a:endParaRPr lang="en-US" noProof="0" dirty="0"/>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dirty="0"/>
              <a:t>Date</a:t>
            </a:r>
          </a:p>
        </p:txBody>
      </p:sp>
      <p:sp>
        <p:nvSpPr>
          <p:cNvPr id="9" name="Slide Number Placeholder 23"/>
          <p:cNvSpPr>
            <a:spLocks noGrp="1"/>
          </p:cNvSpPr>
          <p:nvPr>
            <p:ph type="sldNum" sz="quarter" idx="16"/>
          </p:nvPr>
        </p:nvSpPr>
        <p:spPr/>
        <p:txBody>
          <a:bodyPr/>
          <a:lstStyle>
            <a:lvl1pPr>
              <a:defRPr/>
            </a:lvl1pPr>
          </a:lstStyle>
          <a:p>
            <a:pPr>
              <a:defRPr/>
            </a:pPr>
            <a:fld id="{D2F38E17-A169-4754-BDD3-4FEF2819C89E}"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533400" y="2286000"/>
            <a:ext cx="3810000" cy="3505200"/>
          </a:xfrm>
        </p:spPr>
        <p:txBody>
          <a:bodyPr/>
          <a:lstStyle/>
          <a:p>
            <a:pPr lvl="0"/>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endParaRPr lang="en-US" noProof="0" dirty="0"/>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dirty="0" smtClean="0"/>
              <a:t>Click to edit</a:t>
            </a:r>
            <a:endParaRPr lang="en-US" dirty="0"/>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dirty="0" smtClean="0"/>
              <a:t>Click to edit</a:t>
            </a:r>
            <a:endParaRPr lang="en-US" dirty="0"/>
          </a:p>
        </p:txBody>
      </p:sp>
      <p:sp>
        <p:nvSpPr>
          <p:cNvPr id="8" name="Date Placeholder 21"/>
          <p:cNvSpPr>
            <a:spLocks noGrp="1"/>
          </p:cNvSpPr>
          <p:nvPr>
            <p:ph type="dt" sz="half" idx="16"/>
          </p:nvPr>
        </p:nvSpPr>
        <p:spPr/>
        <p:txBody>
          <a:bodyPr/>
          <a:lstStyle>
            <a:lvl1pPr>
              <a:defRPr/>
            </a:lvl1pPr>
          </a:lstStyle>
          <a:p>
            <a:pPr>
              <a:defRPr/>
            </a:pPr>
            <a:r>
              <a:rPr lang="en-US" dirty="0"/>
              <a:t>Date</a:t>
            </a:r>
          </a:p>
        </p:txBody>
      </p:sp>
      <p:sp>
        <p:nvSpPr>
          <p:cNvPr id="11" name="Slide Number Placeholder 23"/>
          <p:cNvSpPr>
            <a:spLocks noGrp="1"/>
          </p:cNvSpPr>
          <p:nvPr>
            <p:ph type="sldNum" sz="quarter" idx="17"/>
          </p:nvPr>
        </p:nvSpPr>
        <p:spPr/>
        <p:txBody>
          <a:bodyPr/>
          <a:lstStyle>
            <a:lvl1pPr>
              <a:defRPr/>
            </a:lvl1pPr>
          </a:lstStyle>
          <a:p>
            <a:pPr>
              <a:defRPr/>
            </a:pPr>
            <a:fld id="{7A318758-AFC1-4997-90E9-8C00A653F8A3}"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152400" y="990600"/>
            <a:ext cx="4343400" cy="5410200"/>
          </a:xfrm>
        </p:spPr>
        <p:txBody>
          <a:bodyPr/>
          <a:lstStyle/>
          <a:p>
            <a:pPr lvl="0"/>
            <a:endParaRPr lang="en-US" noProof="0" dirty="0"/>
          </a:p>
        </p:txBody>
      </p:sp>
      <p:sp>
        <p:nvSpPr>
          <p:cNvPr id="7" name="Picture Placeholder 5"/>
          <p:cNvSpPr>
            <a:spLocks noGrp="1"/>
          </p:cNvSpPr>
          <p:nvPr>
            <p:ph type="pic" sz="quarter" idx="13"/>
          </p:nvPr>
        </p:nvSpPr>
        <p:spPr>
          <a:xfrm>
            <a:off x="4648200" y="990600"/>
            <a:ext cx="4343400" cy="5410200"/>
          </a:xfrm>
        </p:spPr>
        <p:txBody>
          <a:bodyPr/>
          <a:lstStyle/>
          <a:p>
            <a:pPr lvl="0"/>
            <a:endParaRPr lang="en-US" noProof="0" dirty="0"/>
          </a:p>
        </p:txBody>
      </p:sp>
      <p:sp>
        <p:nvSpPr>
          <p:cNvPr id="5" name="Date Placeholder 21"/>
          <p:cNvSpPr>
            <a:spLocks noGrp="1"/>
          </p:cNvSpPr>
          <p:nvPr>
            <p:ph type="dt" sz="half" idx="14"/>
          </p:nvPr>
        </p:nvSpPr>
        <p:spPr/>
        <p:txBody>
          <a:bodyPr/>
          <a:lstStyle>
            <a:lvl1pPr>
              <a:defRPr/>
            </a:lvl1pPr>
          </a:lstStyle>
          <a:p>
            <a:pPr>
              <a:defRPr/>
            </a:pPr>
            <a:r>
              <a:rPr lang="en-US" dirty="0"/>
              <a:t>Date</a:t>
            </a:r>
          </a:p>
        </p:txBody>
      </p:sp>
      <p:sp>
        <p:nvSpPr>
          <p:cNvPr id="8" name="Slide Number Placeholder 23"/>
          <p:cNvSpPr>
            <a:spLocks noGrp="1"/>
          </p:cNvSpPr>
          <p:nvPr>
            <p:ph type="sldNum" sz="quarter" idx="15"/>
          </p:nvPr>
        </p:nvSpPr>
        <p:spPr/>
        <p:txBody>
          <a:bodyPr/>
          <a:lstStyle>
            <a:lvl1pPr>
              <a:defRPr/>
            </a:lvl1pPr>
          </a:lstStyle>
          <a:p>
            <a:pPr>
              <a:defRPr/>
            </a:pPr>
            <a:fld id="{9A6B7997-FB3B-4F7A-B4F0-AA90FDC6137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8534400" y="22098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1/13/2020</a:t>
            </a:fld>
            <a:endParaRPr lang="en-US" dirty="0"/>
          </a:p>
        </p:txBody>
      </p:sp>
      <p:pic>
        <p:nvPicPr>
          <p:cNvPr id="13" name="Picture 12" descr="IMG_6450.jpg"/>
          <p:cNvPicPr>
            <a:picLocks noChangeAspect="1"/>
          </p:cNvPicPr>
          <p:nvPr userDrawn="1"/>
        </p:nvPicPr>
        <p:blipFill>
          <a:blip r:embed="rId2" cstate="print"/>
          <a:srcRect l="13333" t="3333"/>
          <a:stretch>
            <a:fillRect/>
          </a:stretch>
        </p:blipFill>
        <p:spPr>
          <a:xfrm>
            <a:off x="5728138" y="1143000"/>
            <a:ext cx="2869324" cy="4800600"/>
          </a:xfrm>
          <a:prstGeom prst="rect">
            <a:avLst/>
          </a:prstGeom>
        </p:spPr>
      </p:pic>
      <p:pic>
        <p:nvPicPr>
          <p:cNvPr id="14" name="Picture 13" descr="ACADEMY_CDR.jpg"/>
          <p:cNvPicPr>
            <a:picLocks noChangeAspect="1"/>
          </p:cNvPicPr>
          <p:nvPr userDrawn="1"/>
        </p:nvPicPr>
        <p:blipFill>
          <a:blip r:embed="rId3" cstate="print"/>
          <a:stretch>
            <a:fillRect/>
          </a:stretch>
        </p:blipFill>
        <p:spPr>
          <a:xfrm>
            <a:off x="6858000" y="152400"/>
            <a:ext cx="1633537" cy="9302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1066800"/>
            <a:ext cx="4267200" cy="2590800"/>
          </a:xfrm>
        </p:spPr>
        <p:txBody>
          <a:bodyPr/>
          <a:lstStyle/>
          <a:p>
            <a:pPr lvl="0"/>
            <a:endParaRPr lang="en-US" noProof="0" dirty="0"/>
          </a:p>
        </p:txBody>
      </p:sp>
      <p:sp>
        <p:nvSpPr>
          <p:cNvPr id="7" name="Picture Placeholder 5"/>
          <p:cNvSpPr>
            <a:spLocks noGrp="1"/>
          </p:cNvSpPr>
          <p:nvPr>
            <p:ph type="pic" sz="quarter" idx="13"/>
          </p:nvPr>
        </p:nvSpPr>
        <p:spPr>
          <a:xfrm>
            <a:off x="304800" y="3657600"/>
            <a:ext cx="4267200" cy="2590800"/>
          </a:xfrm>
        </p:spPr>
        <p:txBody>
          <a:bodyPr/>
          <a:lstStyle/>
          <a:p>
            <a:pPr lvl="0"/>
            <a:endParaRPr lang="en-US" noProof="0" dirty="0"/>
          </a:p>
        </p:txBody>
      </p:sp>
      <p:sp>
        <p:nvSpPr>
          <p:cNvPr id="8" name="Picture Placeholder 5"/>
          <p:cNvSpPr>
            <a:spLocks noGrp="1"/>
          </p:cNvSpPr>
          <p:nvPr>
            <p:ph type="pic" sz="quarter" idx="14"/>
          </p:nvPr>
        </p:nvSpPr>
        <p:spPr>
          <a:xfrm>
            <a:off x="4648200" y="1066800"/>
            <a:ext cx="4267200" cy="2590800"/>
          </a:xfrm>
        </p:spPr>
        <p:txBody>
          <a:bodyPr/>
          <a:lstStyle/>
          <a:p>
            <a:pPr lvl="0"/>
            <a:endParaRPr lang="en-US" noProof="0" dirty="0"/>
          </a:p>
        </p:txBody>
      </p:sp>
      <p:sp>
        <p:nvSpPr>
          <p:cNvPr id="9" name="Picture Placeholder 5"/>
          <p:cNvSpPr>
            <a:spLocks noGrp="1"/>
          </p:cNvSpPr>
          <p:nvPr>
            <p:ph type="pic" sz="quarter" idx="15"/>
          </p:nvPr>
        </p:nvSpPr>
        <p:spPr>
          <a:xfrm>
            <a:off x="4648200" y="3657600"/>
            <a:ext cx="4267200" cy="2590800"/>
          </a:xfrm>
        </p:spPr>
        <p:txBody>
          <a:bodyPr/>
          <a:lstStyle/>
          <a:p>
            <a:pPr lvl="0"/>
            <a:endParaRPr lang="en-US" noProof="0" dirty="0"/>
          </a:p>
        </p:txBody>
      </p:sp>
      <p:sp>
        <p:nvSpPr>
          <p:cNvPr id="10" name="Date Placeholder 21"/>
          <p:cNvSpPr>
            <a:spLocks noGrp="1"/>
          </p:cNvSpPr>
          <p:nvPr>
            <p:ph type="dt" sz="half" idx="16"/>
          </p:nvPr>
        </p:nvSpPr>
        <p:spPr/>
        <p:txBody>
          <a:bodyPr/>
          <a:lstStyle>
            <a:lvl1pPr>
              <a:defRPr/>
            </a:lvl1pPr>
          </a:lstStyle>
          <a:p>
            <a:pPr>
              <a:defRPr/>
            </a:pPr>
            <a:r>
              <a:rPr lang="en-US" dirty="0"/>
              <a:t>Date</a:t>
            </a:r>
          </a:p>
        </p:txBody>
      </p:sp>
      <p:sp>
        <p:nvSpPr>
          <p:cNvPr id="11" name="Slide Number Placeholder 23"/>
          <p:cNvSpPr>
            <a:spLocks noGrp="1"/>
          </p:cNvSpPr>
          <p:nvPr>
            <p:ph type="sldNum" sz="quarter" idx="17"/>
          </p:nvPr>
        </p:nvSpPr>
        <p:spPr/>
        <p:txBody>
          <a:bodyPr/>
          <a:lstStyle>
            <a:lvl1pPr>
              <a:defRPr/>
            </a:lvl1pPr>
          </a:lstStyle>
          <a:p>
            <a:pPr>
              <a:defRPr/>
            </a:pPr>
            <a:fld id="{E5562B8C-7E1A-40D7-8EB4-B22FF4A080AA}"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7">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8077200" y="2255515"/>
            <a:ext cx="838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1/13/2020</a:t>
            </a:fld>
            <a:endParaRPr lang="en-US" dirty="0"/>
          </a:p>
        </p:txBody>
      </p:sp>
      <p:pic>
        <p:nvPicPr>
          <p:cNvPr id="19" name="Picture 18" descr="Group of People Smiling iStock_000007773161Medium.jpg"/>
          <p:cNvPicPr>
            <a:picLocks noChangeAspect="1"/>
          </p:cNvPicPr>
          <p:nvPr userDrawn="1"/>
        </p:nvPicPr>
        <p:blipFill>
          <a:blip r:embed="rId2" cstate="print"/>
          <a:stretch>
            <a:fillRect/>
          </a:stretch>
        </p:blipFill>
        <p:spPr>
          <a:xfrm>
            <a:off x="4895150" y="2133600"/>
            <a:ext cx="4142170" cy="3834384"/>
          </a:xfrm>
          <a:prstGeom prst="rect">
            <a:avLst/>
          </a:prstGeom>
        </p:spPr>
      </p:pic>
      <p:pic>
        <p:nvPicPr>
          <p:cNvPr id="13" name="Picture 12" descr="ACADEMY_CDR.jpg"/>
          <p:cNvPicPr>
            <a:picLocks noChangeAspect="1"/>
          </p:cNvPicPr>
          <p:nvPr userDrawn="1"/>
        </p:nvPicPr>
        <p:blipFill>
          <a:blip r:embed="rId3" cstate="print"/>
          <a:stretch>
            <a:fillRect/>
          </a:stretch>
        </p:blipFill>
        <p:spPr>
          <a:xfrm>
            <a:off x="6705600" y="152400"/>
            <a:ext cx="1633537" cy="930285"/>
          </a:xfrm>
          <a:prstGeom prst="rect">
            <a:avLst/>
          </a:prstGeom>
        </p:spPr>
      </p:pic>
    </p:spTree>
    <p:extLst>
      <p:ext uri="{BB962C8B-B14F-4D97-AF65-F5344CB8AC3E}">
        <p14:creationId xmlns:p14="http://schemas.microsoft.com/office/powerpoint/2010/main" val="2885510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685800" y="6248400"/>
            <a:ext cx="7772400" cy="457200"/>
          </a:xfrm>
          <a:prstGeom prst="rect">
            <a:avLst/>
          </a:prstGeom>
          <a:ln/>
        </p:spPr>
        <p:txBody>
          <a:bodyPr/>
          <a:lstStyle>
            <a:lvl1pPr>
              <a:defRPr/>
            </a:lvl1pPr>
          </a:lstStyle>
          <a:p>
            <a:pPr>
              <a:defRPr/>
            </a:pPr>
            <a:r>
              <a:rPr lang="en-US" altLang="en-US"/>
              <a:t>CDR 2015 </a:t>
            </a:r>
            <a:r>
              <a:rPr lang="en-US" altLang="en-US" smtClean="0"/>
              <a:t>Practice Audit</a:t>
            </a: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E0354ECE-E1A3-4149-BC45-9A11428457EB}" type="slidenum">
              <a:rPr lang="en-US" altLang="en-US"/>
              <a:pPr/>
              <a:t>‹#›</a:t>
            </a:fld>
            <a:endParaRPr lang="en-US" altLang="en-US"/>
          </a:p>
        </p:txBody>
      </p:sp>
    </p:spTree>
    <p:extLst>
      <p:ext uri="{BB962C8B-B14F-4D97-AF65-F5344CB8AC3E}">
        <p14:creationId xmlns:p14="http://schemas.microsoft.com/office/powerpoint/2010/main" val="128744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6" name="Line 8"/>
          <p:cNvSpPr>
            <a:spLocks noChangeShapeType="1"/>
          </p:cNvSpPr>
          <p:nvPr userDrawn="1"/>
        </p:nvSpPr>
        <p:spPr bwMode="auto">
          <a:xfrm>
            <a:off x="303213" y="2206625"/>
            <a:ext cx="4802187"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1"/>
          <p:cNvSpPr>
            <a:spLocks noChangeShapeType="1"/>
          </p:cNvSpPr>
          <p:nvPr userDrawn="1"/>
        </p:nvSpPr>
        <p:spPr bwMode="auto">
          <a:xfrm>
            <a:off x="303213" y="6473825"/>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FB86F999-63DC-49C3-AF0A-AAFCBB462B13}" type="datetime1">
              <a:rPr lang="en-US"/>
              <a:pPr>
                <a:defRPr/>
              </a:pPr>
              <a:t>1/13/2020</a:t>
            </a:fld>
            <a:endParaRPr lang="en-US" dirty="0"/>
          </a:p>
        </p:txBody>
      </p:sp>
      <p:pic>
        <p:nvPicPr>
          <p:cNvPr id="13" name="Picture 12" descr="IMG_8696.jpg"/>
          <p:cNvPicPr>
            <a:picLocks noChangeAspect="1"/>
          </p:cNvPicPr>
          <p:nvPr userDrawn="1"/>
        </p:nvPicPr>
        <p:blipFill>
          <a:blip r:embed="rId2" cstate="print"/>
          <a:srcRect l="8333" t="4444" r="10000"/>
          <a:stretch>
            <a:fillRect/>
          </a:stretch>
        </p:blipFill>
        <p:spPr>
          <a:xfrm>
            <a:off x="4953000" y="2057400"/>
            <a:ext cx="2518144" cy="4419600"/>
          </a:xfrm>
          <a:prstGeom prst="rect">
            <a:avLst/>
          </a:prstGeom>
        </p:spPr>
      </p:pic>
      <p:pic>
        <p:nvPicPr>
          <p:cNvPr id="14" name="Picture 13" descr="ACADEMY_CDR.jpg"/>
          <p:cNvPicPr>
            <a:picLocks noChangeAspect="1"/>
          </p:cNvPicPr>
          <p:nvPr userDrawn="1"/>
        </p:nvPicPr>
        <p:blipFill>
          <a:blip r:embed="rId3" cstate="print"/>
          <a:stretch>
            <a:fillRect/>
          </a:stretch>
        </p:blipFill>
        <p:spPr>
          <a:xfrm>
            <a:off x="6477000" y="228600"/>
            <a:ext cx="1633537" cy="93028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b="25706"/>
          <a:stretch>
            <a:fillRect/>
          </a:stretch>
        </p:blipFill>
        <p:spPr bwMode="auto">
          <a:xfrm>
            <a:off x="4464424" y="1371600"/>
            <a:ext cx="3872752" cy="5486400"/>
          </a:xfrm>
          <a:prstGeom prst="rect">
            <a:avLst/>
          </a:prstGeom>
          <a:noFill/>
          <a:ln w="9525">
            <a:noFill/>
            <a:miter lim="800000"/>
            <a:headEnd/>
            <a:tailEnd/>
          </a:ln>
          <a:effectLst/>
        </p:spPr>
      </p:pic>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cxnSp>
        <p:nvCxnSpPr>
          <p:cNvPr id="7" name="Straight Connector 6"/>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AFEE782B-D347-4684-9AA4-662314F6CDA5}" type="datetime1">
              <a:rPr lang="en-US"/>
              <a:pPr>
                <a:defRPr/>
              </a:pPr>
              <a:t>1/13/2020</a:t>
            </a:fld>
            <a:endParaRPr lang="en-US" dirty="0"/>
          </a:p>
        </p:txBody>
      </p:sp>
      <p:pic>
        <p:nvPicPr>
          <p:cNvPr id="11" name="Picture 10" descr="ACADEMY_CDR.jpg"/>
          <p:cNvPicPr>
            <a:picLocks noChangeAspect="1"/>
          </p:cNvPicPr>
          <p:nvPr userDrawn="1"/>
        </p:nvPicPr>
        <p:blipFill>
          <a:blip r:embed="rId3" cstate="print"/>
          <a:stretch>
            <a:fillRect/>
          </a:stretch>
        </p:blipFill>
        <p:spPr>
          <a:xfrm>
            <a:off x="6934200" y="228600"/>
            <a:ext cx="1633537" cy="93028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cxnSp>
        <p:nvCxnSpPr>
          <p:cNvPr id="7" name="Straight Connector 6"/>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277F4A1C-F947-4CD0-A5EA-C8AF29A9FFBD}" type="datetime1">
              <a:rPr lang="en-US"/>
              <a:pPr>
                <a:defRPr/>
              </a:pPr>
              <a:t>1/13/2020</a:t>
            </a:fld>
            <a:endParaRPr lang="en-US" dirty="0"/>
          </a:p>
        </p:txBody>
      </p:sp>
      <p:pic>
        <p:nvPicPr>
          <p:cNvPr id="11" name="Picture 10" descr="IMG_8045.jpg"/>
          <p:cNvPicPr>
            <a:picLocks noChangeAspect="1"/>
          </p:cNvPicPr>
          <p:nvPr userDrawn="1"/>
        </p:nvPicPr>
        <p:blipFill>
          <a:blip r:embed="rId2" cstate="print"/>
          <a:srcRect l="10000" t="4444" r="10000" b="8889"/>
          <a:stretch>
            <a:fillRect/>
          </a:stretch>
        </p:blipFill>
        <p:spPr>
          <a:xfrm>
            <a:off x="4572000" y="1752600"/>
            <a:ext cx="2907323" cy="4724400"/>
          </a:xfrm>
          <a:prstGeom prst="rect">
            <a:avLst/>
          </a:prstGeom>
        </p:spPr>
      </p:pic>
      <p:pic>
        <p:nvPicPr>
          <p:cNvPr id="13" name="Picture 12" descr="ACADEMY_CDR.jpg"/>
          <p:cNvPicPr>
            <a:picLocks noChangeAspect="1"/>
          </p:cNvPicPr>
          <p:nvPr userDrawn="1"/>
        </p:nvPicPr>
        <p:blipFill>
          <a:blip r:embed="rId3" cstate="print"/>
          <a:stretch>
            <a:fillRect/>
          </a:stretch>
        </p:blipFill>
        <p:spPr>
          <a:xfrm>
            <a:off x="6781800" y="152400"/>
            <a:ext cx="1633537" cy="9302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srcRect r="1607" b="10331"/>
          <a:stretch>
            <a:fillRect/>
          </a:stretch>
        </p:blipFill>
        <p:spPr bwMode="auto">
          <a:xfrm>
            <a:off x="4479192" y="1143001"/>
            <a:ext cx="4664808" cy="5715000"/>
          </a:xfrm>
          <a:prstGeom prst="rect">
            <a:avLst/>
          </a:prstGeom>
          <a:noFill/>
          <a:ln w="9525">
            <a:noFill/>
            <a:miter lim="800000"/>
            <a:headEnd/>
            <a:tailEnd/>
          </a:ln>
          <a:effectLst/>
        </p:spPr>
      </p:pic>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39683E"/>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1/13/2020</a:t>
            </a:fld>
            <a:endParaRPr lang="en-US" dirty="0"/>
          </a:p>
        </p:txBody>
      </p:sp>
      <p:cxnSp>
        <p:nvCxnSpPr>
          <p:cNvPr id="17" name="Straight Connector 1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13" name="Picture 12" descr="ACADEMY_CDR.jpg"/>
          <p:cNvPicPr>
            <a:picLocks noChangeAspect="1"/>
          </p:cNvPicPr>
          <p:nvPr userDrawn="1"/>
        </p:nvPicPr>
        <p:blipFill>
          <a:blip r:embed="rId3" cstate="print"/>
          <a:stretch>
            <a:fillRect/>
          </a:stretch>
        </p:blipFill>
        <p:spPr>
          <a:xfrm>
            <a:off x="6705600" y="152400"/>
            <a:ext cx="1633537" cy="9302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8077200" y="2255515"/>
            <a:ext cx="838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1/13/2020</a:t>
            </a:fld>
            <a:endParaRPr lang="en-US" dirty="0"/>
          </a:p>
        </p:txBody>
      </p:sp>
      <p:pic>
        <p:nvPicPr>
          <p:cNvPr id="19" name="Picture 18" descr="Group of People Smiling iStock_000007773161Medium.jpg"/>
          <p:cNvPicPr>
            <a:picLocks noChangeAspect="1"/>
          </p:cNvPicPr>
          <p:nvPr userDrawn="1"/>
        </p:nvPicPr>
        <p:blipFill>
          <a:blip r:embed="rId2" cstate="print"/>
          <a:stretch>
            <a:fillRect/>
          </a:stretch>
        </p:blipFill>
        <p:spPr>
          <a:xfrm>
            <a:off x="4895150" y="2133600"/>
            <a:ext cx="4142170" cy="3834384"/>
          </a:xfrm>
          <a:prstGeom prst="rect">
            <a:avLst/>
          </a:prstGeom>
        </p:spPr>
      </p:pic>
      <p:pic>
        <p:nvPicPr>
          <p:cNvPr id="13" name="Picture 12" descr="ACADEMY_CDR.jpg"/>
          <p:cNvPicPr>
            <a:picLocks noChangeAspect="1"/>
          </p:cNvPicPr>
          <p:nvPr userDrawn="1"/>
        </p:nvPicPr>
        <p:blipFill>
          <a:blip r:embed="rId3" cstate="print"/>
          <a:stretch>
            <a:fillRect/>
          </a:stretch>
        </p:blipFill>
        <p:spPr>
          <a:xfrm>
            <a:off x="6705600" y="152400"/>
            <a:ext cx="1633537" cy="93028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1/13/2020</a:t>
            </a:fld>
            <a:endParaRPr lang="en-US" dirty="0"/>
          </a:p>
        </p:txBody>
      </p:sp>
      <p:pic>
        <p:nvPicPr>
          <p:cNvPr id="15" name="Picture 14" descr="two labcoat women iStock_000001618419Medium.jpg"/>
          <p:cNvPicPr>
            <a:picLocks noChangeAspect="1"/>
          </p:cNvPicPr>
          <p:nvPr userDrawn="1"/>
        </p:nvPicPr>
        <p:blipFill>
          <a:blip r:embed="rId2" cstate="print"/>
          <a:srcRect l="4417" r="16078"/>
          <a:stretch>
            <a:fillRect/>
          </a:stretch>
        </p:blipFill>
        <p:spPr>
          <a:xfrm>
            <a:off x="3962400" y="2667000"/>
            <a:ext cx="4114800" cy="3447288"/>
          </a:xfrm>
          <a:prstGeom prst="rect">
            <a:avLst/>
          </a:prstGeom>
        </p:spPr>
      </p:pic>
      <p:pic>
        <p:nvPicPr>
          <p:cNvPr id="13" name="Picture 12" descr="ACADEMY_CDR.jpg"/>
          <p:cNvPicPr>
            <a:picLocks noChangeAspect="1"/>
          </p:cNvPicPr>
          <p:nvPr userDrawn="1"/>
        </p:nvPicPr>
        <p:blipFill>
          <a:blip r:embed="rId3" cstate="print"/>
          <a:stretch>
            <a:fillRect/>
          </a:stretch>
        </p:blipFill>
        <p:spPr>
          <a:xfrm>
            <a:off x="6858000" y="228600"/>
            <a:ext cx="1633537" cy="93028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5" name="Line 10"/>
          <p:cNvSpPr>
            <a:spLocks noChangeShapeType="1"/>
          </p:cNvSpPr>
          <p:nvPr userDrawn="1"/>
        </p:nvSpPr>
        <p:spPr bwMode="auto">
          <a:xfrm>
            <a:off x="8686800" y="23622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9"/>
          <p:cNvSpPr>
            <a:spLocks noChangeShapeType="1"/>
          </p:cNvSpPr>
          <p:nvPr userDrawn="1"/>
        </p:nvSpPr>
        <p:spPr bwMode="auto">
          <a:xfrm>
            <a:off x="457200" y="23622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smtClean="0"/>
              <a:t>Click to edit Master text styles</a:t>
            </a:r>
          </a:p>
        </p:txBody>
      </p:sp>
      <p:sp>
        <p:nvSpPr>
          <p:cNvPr id="10" name="Date Placeholder 2"/>
          <p:cNvSpPr txBox="1">
            <a:spLocks/>
          </p:cNvSpPr>
          <p:nvPr userDrawn="1"/>
        </p:nvSpPr>
        <p:spPr>
          <a:xfrm>
            <a:off x="381000" y="6629400"/>
            <a:ext cx="21336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894733-FB1D-47BF-849F-81DD5FF21D72}" type="datetime1">
              <a:rPr kumimoji="0" lang="en-US" sz="1200" b="0" i="0" u="none" strike="noStrike" kern="1200" cap="none" spc="0" normalizeH="0" baseline="0" noProof="0" smtClean="0">
                <a:ln>
                  <a:noFill/>
                </a:ln>
                <a:solidFill>
                  <a:schemeClr val="tx1">
                    <a:tint val="75000"/>
                  </a:scheme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1/13/2020</a:t>
            </a:fld>
            <a:endParaRPr kumimoji="0" lang="en-US" sz="1200" b="0" i="0" u="none" strike="noStrike" kern="1200" cap="none" spc="0" normalizeH="0" baseline="0" noProof="0" dirty="0">
              <a:ln>
                <a:noFill/>
              </a:ln>
              <a:solidFill>
                <a:schemeClr val="tx1">
                  <a:tint val="75000"/>
                </a:schemeClr>
              </a:solidFill>
              <a:effectLst/>
              <a:uLnTx/>
              <a:uFillTx/>
              <a:latin typeface="Tahoma" pitchFamily="34" charset="0"/>
              <a:ea typeface="+mn-ea"/>
              <a:cs typeface="Tahoma" pitchFamily="34" charset="0"/>
            </a:endParaRPr>
          </a:p>
        </p:txBody>
      </p:sp>
      <p:pic>
        <p:nvPicPr>
          <p:cNvPr id="11" name="Picture 10" descr="ACADEMY_CDR.jpg"/>
          <p:cNvPicPr>
            <a:picLocks noChangeAspect="1"/>
          </p:cNvPicPr>
          <p:nvPr userDrawn="1"/>
        </p:nvPicPr>
        <p:blipFill>
          <a:blip r:embed="rId2" cstate="print"/>
          <a:stretch>
            <a:fillRect/>
          </a:stretch>
        </p:blipFill>
        <p:spPr>
          <a:xfrm>
            <a:off x="6705600" y="152400"/>
            <a:ext cx="1633537" cy="93028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9041E539-FE34-41E2-A04E-5E9A29F00556}" type="datetime1">
              <a:rPr lang="en-US"/>
              <a:pPr>
                <a:defRPr/>
              </a:pPr>
              <a:t>1/13/2020</a:t>
            </a:fld>
            <a:endParaRPr lang="en-US" dirty="0"/>
          </a:p>
        </p:txBody>
      </p:sp>
    </p:spTree>
  </p:cSld>
  <p:clrMap bg1="lt1" tx1="dk1" bg2="lt2" tx2="dk2" accent1="accent1" accent2="accent2" accent3="accent3" accent4="accent4" accent5="accent5" accent6="accent6" hlink="hlink" folHlink="folHlink"/>
  <p:sldLayoutIdLst>
    <p:sldLayoutId id="2147483883" r:id="rId1"/>
    <p:sldLayoutId id="2147483886" r:id="rId2"/>
    <p:sldLayoutId id="2147483887" r:id="rId3"/>
    <p:sldLayoutId id="2147483884" r:id="rId4"/>
    <p:sldLayoutId id="2147483885" r:id="rId5"/>
    <p:sldLayoutId id="2147483888" r:id="rId6"/>
    <p:sldLayoutId id="2147483889" r:id="rId7"/>
    <p:sldLayoutId id="2147483890" r:id="rId8"/>
    <p:sldLayoutId id="2147483891" r:id="rId9"/>
    <p:sldLayoutId id="2147483892" r:id="rId10"/>
    <p:sldLayoutId id="2147483893" r:id="rId11"/>
  </p:sldLayoutIdLst>
  <p:hf hdr="0" ftr="0"/>
  <p:txStyles>
    <p:titleStyle>
      <a:lvl1pPr algn="l" rtl="0" eaLnBrk="1" fontAlgn="base" hangingPunct="1">
        <a:spcBef>
          <a:spcPct val="0"/>
        </a:spcBef>
        <a:spcAft>
          <a:spcPct val="0"/>
        </a:spcAft>
        <a:defRPr sz="3000" kern="1200">
          <a:solidFill>
            <a:srgbClr val="39683E"/>
          </a:solidFill>
          <a:latin typeface="Tahoma" pitchFamily="34" charset="0"/>
          <a:ea typeface="+mj-ea"/>
          <a:cs typeface="Tahoma" pitchFamily="34" charset="0"/>
        </a:defRPr>
      </a:lvl1pPr>
      <a:lvl2pPr algn="l" rtl="0" eaLnBrk="1" fontAlgn="base" hangingPunct="1">
        <a:spcBef>
          <a:spcPct val="0"/>
        </a:spcBef>
        <a:spcAft>
          <a:spcPct val="0"/>
        </a:spcAft>
        <a:defRPr sz="3000">
          <a:solidFill>
            <a:srgbClr val="39683E"/>
          </a:solidFill>
          <a:latin typeface="Tahoma" pitchFamily="34" charset="0"/>
          <a:cs typeface="Tahoma" pitchFamily="34" charset="0"/>
        </a:defRPr>
      </a:lvl2pPr>
      <a:lvl3pPr algn="l" rtl="0" eaLnBrk="1" fontAlgn="base" hangingPunct="1">
        <a:spcBef>
          <a:spcPct val="0"/>
        </a:spcBef>
        <a:spcAft>
          <a:spcPct val="0"/>
        </a:spcAft>
        <a:defRPr sz="3000">
          <a:solidFill>
            <a:srgbClr val="39683E"/>
          </a:solidFill>
          <a:latin typeface="Tahoma" pitchFamily="34" charset="0"/>
          <a:cs typeface="Tahoma" pitchFamily="34" charset="0"/>
        </a:defRPr>
      </a:lvl3pPr>
      <a:lvl4pPr algn="l" rtl="0" eaLnBrk="1" fontAlgn="base" hangingPunct="1">
        <a:spcBef>
          <a:spcPct val="0"/>
        </a:spcBef>
        <a:spcAft>
          <a:spcPct val="0"/>
        </a:spcAft>
        <a:defRPr sz="3000">
          <a:solidFill>
            <a:srgbClr val="39683E"/>
          </a:solidFill>
          <a:latin typeface="Tahoma" pitchFamily="34" charset="0"/>
          <a:cs typeface="Tahoma" pitchFamily="34" charset="0"/>
        </a:defRPr>
      </a:lvl4pPr>
      <a:lvl5pPr algn="l" rtl="0" eaLnBrk="1" fontAlgn="base" hangingPunct="1">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r>
              <a:rPr lang="en-US" dirty="0"/>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lIns="91440" tIns="45720" rIns="91440" bIns="45720" rtlCol="0" anchor="ctr"/>
          <a:lstStyle>
            <a:lvl1pPr algn="r" fontAlgn="auto">
              <a:spcBef>
                <a:spcPts val="0"/>
              </a:spcBef>
              <a:spcAft>
                <a:spcPts val="0"/>
              </a:spcAft>
              <a:defRPr sz="1200">
                <a:solidFill>
                  <a:srgbClr val="717171"/>
                </a:solidFill>
                <a:latin typeface="Tahoma" pitchFamily="34" charset="0"/>
                <a:cs typeface="Tahoma" pitchFamily="34" charset="0"/>
              </a:defRPr>
            </a:lvl1pPr>
          </a:lstStyle>
          <a:p>
            <a:pPr>
              <a:defRPr/>
            </a:pPr>
            <a:fld id="{BE71E2C8-3878-4FCA-9CEC-C9707602C778}" type="slidenum">
              <a:rPr lang="en-US"/>
              <a:pPr>
                <a:defRPr/>
              </a:pPr>
              <a:t>‹#›</a:t>
            </a:fld>
            <a:endParaRPr lang="en-US" dirty="0"/>
          </a:p>
        </p:txBody>
      </p:sp>
      <p:sp>
        <p:nvSpPr>
          <p:cNvPr id="2052" name="Text Placeholder 2"/>
          <p:cNvSpPr>
            <a:spLocks noGrp="1"/>
          </p:cNvSpPr>
          <p:nvPr>
            <p:ph type="body" idx="1"/>
          </p:nvPr>
        </p:nvSpPr>
        <p:spPr bwMode="auto">
          <a:xfrm>
            <a:off x="304800" y="1143000"/>
            <a:ext cx="8534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hangingPunct="0">
              <a:defRPr/>
            </a:pPr>
            <a:endParaRPr lang="en-US" sz="2400" dirty="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hangingPunct="0">
              <a:defRPr/>
            </a:pPr>
            <a:endParaRPr lang="en-US" sz="2400" dirty="0">
              <a:solidFill>
                <a:srgbClr val="000000"/>
              </a:solidFill>
              <a:latin typeface="Arial" charset="0"/>
              <a:ea typeface="ＭＳ Ｐゴシック" pitchFamily="1" charset="-128"/>
            </a:endParaRPr>
          </a:p>
        </p:txBody>
      </p:sp>
      <p:sp>
        <p:nvSpPr>
          <p:cNvPr id="2056" name="Title Placeholder 20"/>
          <p:cNvSpPr>
            <a:spLocks noGrp="1"/>
          </p:cNvSpPr>
          <p:nvPr>
            <p:ph type="title"/>
          </p:nvPr>
        </p:nvSpPr>
        <p:spPr bwMode="auto">
          <a:xfrm>
            <a:off x="228600" y="350838"/>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 name="Picture 9" descr="ACADEMY_CDR.jpg"/>
          <p:cNvPicPr>
            <a:picLocks noChangeAspect="1"/>
          </p:cNvPicPr>
          <p:nvPr userDrawn="1"/>
        </p:nvPicPr>
        <p:blipFill>
          <a:blip r:embed="rId13" cstate="print"/>
          <a:stretch>
            <a:fillRect/>
          </a:stretch>
        </p:blipFill>
        <p:spPr>
          <a:xfrm>
            <a:off x="7162800" y="1"/>
            <a:ext cx="1328737" cy="756704"/>
          </a:xfrm>
          <a:prstGeom prst="rect">
            <a:avLst/>
          </a:prstGeom>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94" r:id="rId10"/>
    <p:sldLayoutId id="2147483895" r:id="rId11"/>
  </p:sldLayoutIdLst>
  <p:hf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600" dirty="0">
                <a:solidFill>
                  <a:srgbClr val="39683E"/>
                </a:solidFill>
                <a:latin typeface="Calibri   "/>
              </a:rPr>
              <a:t>Spring 2016 NDEP</a:t>
            </a:r>
          </a:p>
          <a:p>
            <a:r>
              <a:rPr lang="en-US" sz="3600" dirty="0">
                <a:solidFill>
                  <a:srgbClr val="39683E"/>
                </a:solidFill>
                <a:latin typeface="Calibri   "/>
              </a:rPr>
              <a:t>Area Meetings</a:t>
            </a:r>
          </a:p>
          <a:p>
            <a:endParaRPr lang="en-US" sz="3600" dirty="0">
              <a:solidFill>
                <a:srgbClr val="39683E"/>
              </a:solidFill>
              <a:latin typeface="Calibri   "/>
            </a:endParaRPr>
          </a:p>
        </p:txBody>
      </p:sp>
      <p:sp>
        <p:nvSpPr>
          <p:cNvPr id="3" name="Text Placeholder 2"/>
          <p:cNvSpPr>
            <a:spLocks noGrp="1"/>
          </p:cNvSpPr>
          <p:nvPr>
            <p:ph type="body" sz="quarter" idx="13"/>
          </p:nvPr>
        </p:nvSpPr>
        <p:spPr>
          <a:xfrm>
            <a:off x="304800" y="1447800"/>
            <a:ext cx="4876800" cy="609600"/>
          </a:xfrm>
        </p:spPr>
        <p:txBody>
          <a:bodyPr/>
          <a:lstStyle/>
          <a:p>
            <a:r>
              <a:rPr lang="en-US" dirty="0">
                <a:latin typeface="Calibri   "/>
              </a:rPr>
              <a:t>CDR Update</a:t>
            </a:r>
          </a:p>
          <a:p>
            <a:endParaRPr lang="en-US" dirty="0"/>
          </a:p>
        </p:txBody>
      </p:sp>
      <p:sp>
        <p:nvSpPr>
          <p:cNvPr id="4" name="Date Placeholder 3"/>
          <p:cNvSpPr>
            <a:spLocks noGrp="1"/>
          </p:cNvSpPr>
          <p:nvPr>
            <p:ph type="dt" sz="half" idx="14"/>
          </p:nvPr>
        </p:nvSpPr>
        <p:spPr/>
        <p:txBody>
          <a:bodyPr/>
          <a:lstStyle/>
          <a:p>
            <a:pPr>
              <a:defRPr/>
            </a:pPr>
            <a:fld id="{96894733-FB1D-47BF-849F-81DD5FF21D72}" type="datetime1">
              <a:rPr lang="en-US" smtClean="0"/>
              <a:pPr>
                <a:defRPr/>
              </a:pPr>
              <a:t>1/13/2020</a:t>
            </a:fld>
            <a:endParaRPr lang="en-US" dirty="0"/>
          </a:p>
        </p:txBody>
      </p:sp>
    </p:spTree>
    <p:extLst>
      <p:ext uri="{BB962C8B-B14F-4D97-AF65-F5344CB8AC3E}">
        <p14:creationId xmlns:p14="http://schemas.microsoft.com/office/powerpoint/2010/main" val="386064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2362200"/>
            <a:ext cx="8077200" cy="1600200"/>
          </a:xfrm>
        </p:spPr>
        <p:txBody>
          <a:bodyPr/>
          <a:lstStyle/>
          <a:p>
            <a:r>
              <a:rPr lang="en-US" dirty="0" smtClean="0">
                <a:latin typeface="Calibri   "/>
              </a:rPr>
              <a:t>2015 Entry-Level</a:t>
            </a:r>
          </a:p>
          <a:p>
            <a:endParaRPr lang="en-US" dirty="0" smtClean="0">
              <a:latin typeface="Calibri   "/>
            </a:endParaRPr>
          </a:p>
          <a:p>
            <a:r>
              <a:rPr lang="en-US" dirty="0" smtClean="0">
                <a:latin typeface="Calibri   "/>
              </a:rPr>
              <a:t>Dietetics Practice Audit</a:t>
            </a:r>
            <a:endParaRPr lang="en-US" dirty="0">
              <a:latin typeface="Calibri   "/>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10</a:t>
            </a:fld>
            <a:endParaRPr lang="en-US" dirty="0"/>
          </a:p>
        </p:txBody>
      </p:sp>
    </p:spTree>
    <p:extLst>
      <p:ext uri="{BB962C8B-B14F-4D97-AF65-F5344CB8AC3E}">
        <p14:creationId xmlns:p14="http://schemas.microsoft.com/office/powerpoint/2010/main" val="414600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04800" y="0"/>
            <a:ext cx="8077200" cy="685800"/>
          </a:xfrm>
        </p:spPr>
        <p:txBody>
          <a:bodyPr/>
          <a:lstStyle/>
          <a:p>
            <a:pPr algn="l"/>
            <a:r>
              <a:rPr lang="en-US" dirty="0" smtClean="0">
                <a:latin typeface="Calibri   "/>
              </a:rPr>
              <a:t>Why A Practice Audit ?</a:t>
            </a:r>
            <a:endParaRPr lang="en-US" dirty="0">
              <a:latin typeface="Calibri   "/>
            </a:endParaRPr>
          </a:p>
        </p:txBody>
      </p:sp>
      <p:sp>
        <p:nvSpPr>
          <p:cNvPr id="3" name="Text Placeholder 2"/>
          <p:cNvSpPr>
            <a:spLocks noGrp="1"/>
          </p:cNvSpPr>
          <p:nvPr>
            <p:ph type="body" sz="quarter" idx="13"/>
          </p:nvPr>
        </p:nvSpPr>
        <p:spPr>
          <a:xfrm>
            <a:off x="457200" y="1295400"/>
            <a:ext cx="8077200" cy="4953000"/>
          </a:xfrm>
        </p:spPr>
        <p:txBody>
          <a:bodyPr/>
          <a:lstStyle/>
          <a:p>
            <a:pPr indent="0" algn="l"/>
            <a:r>
              <a:rPr lang="en-US" sz="2800" b="1" dirty="0">
                <a:solidFill>
                  <a:srgbClr val="39683E"/>
                </a:solidFill>
                <a:latin typeface="+mn-lt"/>
              </a:rPr>
              <a:t>NCCA </a:t>
            </a:r>
            <a:r>
              <a:rPr lang="en-US" sz="2800" b="1" dirty="0" smtClean="0">
                <a:solidFill>
                  <a:srgbClr val="39683E"/>
                </a:solidFill>
                <a:latin typeface="+mn-lt"/>
              </a:rPr>
              <a:t>standards for Accreditation of Certification Programs.</a:t>
            </a:r>
          </a:p>
          <a:p>
            <a:pPr indent="0" algn="l"/>
            <a:r>
              <a:rPr lang="en-US" sz="2800" dirty="0" smtClean="0">
                <a:solidFill>
                  <a:srgbClr val="39683E"/>
                </a:solidFill>
                <a:latin typeface="+mn-lt"/>
              </a:rPr>
              <a:t>The certification program must analyze, define, and publish performance domains and tasks related to the purpose of the credential, and the knowledge and/or skill associated with the performance domains and tasks, and use them to develop specifications for the assessment instruments. The certification program must employ assessment instruments that are delivered from the job/practice analysis…</a:t>
            </a:r>
            <a:endParaRPr lang="en-US" sz="2800" dirty="0">
              <a:solidFill>
                <a:srgbClr val="39683E"/>
              </a:solidFill>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11</a:t>
            </a:fld>
            <a:endParaRPr lang="en-US" dirty="0"/>
          </a:p>
        </p:txBody>
      </p:sp>
    </p:spTree>
    <p:extLst>
      <p:ext uri="{BB962C8B-B14F-4D97-AF65-F5344CB8AC3E}">
        <p14:creationId xmlns:p14="http://schemas.microsoft.com/office/powerpoint/2010/main" val="4226838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27878"/>
            <a:ext cx="8077200" cy="685800"/>
          </a:xfrm>
        </p:spPr>
        <p:txBody>
          <a:bodyPr/>
          <a:lstStyle/>
          <a:p>
            <a:pPr indent="0" algn="l"/>
            <a:r>
              <a:rPr lang="en-US" sz="2600" dirty="0">
                <a:latin typeface="Calibri   "/>
              </a:rPr>
              <a:t>CDR 2015 Entry-Level Dietetics </a:t>
            </a:r>
            <a:br>
              <a:rPr lang="en-US" sz="2600" dirty="0">
                <a:latin typeface="Calibri   "/>
              </a:rPr>
            </a:br>
            <a:r>
              <a:rPr lang="en-US" sz="2600" dirty="0">
                <a:latin typeface="Calibri   "/>
              </a:rPr>
              <a:t>Practice Audit Task Force</a:t>
            </a:r>
          </a:p>
          <a:p>
            <a:pPr indent="0" algn="l"/>
            <a:endParaRPr lang="en-US" sz="2600" dirty="0">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28555660"/>
              </p:ext>
            </p:extLst>
          </p:nvPr>
        </p:nvGraphicFramePr>
        <p:xfrm>
          <a:off x="228600" y="1066801"/>
          <a:ext cx="8534400" cy="5257799"/>
        </p:xfrm>
        <a:graphic>
          <a:graphicData uri="http://schemas.openxmlformats.org/drawingml/2006/table">
            <a:tbl>
              <a:tblPr firstRow="1" firstCol="1" bandRow="1">
                <a:tableStyleId>{5C22544A-7EE6-4342-B048-85BDC9FD1C3A}</a:tableStyleId>
              </a:tblPr>
              <a:tblGrid>
                <a:gridCol w="4461357"/>
                <a:gridCol w="4073043"/>
              </a:tblGrid>
              <a:tr h="5257799">
                <a:tc>
                  <a:txBody>
                    <a:bodyPr/>
                    <a:lstStyle/>
                    <a:p>
                      <a:pPr marL="0" marR="0">
                        <a:lnSpc>
                          <a:spcPct val="107000"/>
                        </a:lnSpc>
                        <a:spcBef>
                          <a:spcPts val="0"/>
                        </a:spcBef>
                        <a:spcAft>
                          <a:spcPts val="0"/>
                        </a:spcAft>
                      </a:pPr>
                      <a:endParaRPr lang="en-US" sz="1600" b="1" dirty="0" smtClean="0">
                        <a:solidFill>
                          <a:schemeClr val="tx1"/>
                        </a:solidFill>
                        <a:effectLst/>
                      </a:endParaRPr>
                    </a:p>
                    <a:p>
                      <a:pPr marL="0" marR="0">
                        <a:lnSpc>
                          <a:spcPct val="107000"/>
                        </a:lnSpc>
                        <a:spcBef>
                          <a:spcPts val="0"/>
                        </a:spcBef>
                        <a:spcAft>
                          <a:spcPts val="0"/>
                        </a:spcAft>
                      </a:pPr>
                      <a:r>
                        <a:rPr lang="en-US" sz="1600" b="1" dirty="0" smtClean="0">
                          <a:solidFill>
                            <a:schemeClr val="tx1"/>
                          </a:solidFill>
                          <a:effectLst/>
                        </a:rPr>
                        <a:t>CLINICAL / COMMUNITY</a:t>
                      </a:r>
                    </a:p>
                    <a:p>
                      <a:pPr marL="0" marR="0">
                        <a:lnSpc>
                          <a:spcPct val="107000"/>
                        </a:lnSpc>
                        <a:spcBef>
                          <a:spcPts val="0"/>
                        </a:spcBef>
                        <a:spcAft>
                          <a:spcPts val="0"/>
                        </a:spcAft>
                      </a:pPr>
                      <a:r>
                        <a:rPr lang="en-US" sz="1600" b="0" dirty="0" smtClean="0">
                          <a:solidFill>
                            <a:schemeClr val="tx1"/>
                          </a:solidFill>
                          <a:effectLst/>
                        </a:rPr>
                        <a:t>Paula </a:t>
                      </a:r>
                      <a:r>
                        <a:rPr lang="en-US" sz="1600" b="0" dirty="0">
                          <a:solidFill>
                            <a:schemeClr val="tx1"/>
                          </a:solidFill>
                          <a:effectLst/>
                        </a:rPr>
                        <a:t>Kellogg Leibovitz, MS, RD, CDE, CD-N Chair</a:t>
                      </a:r>
                    </a:p>
                    <a:p>
                      <a:pPr marL="0" marR="0">
                        <a:lnSpc>
                          <a:spcPct val="107000"/>
                        </a:lnSpc>
                        <a:spcBef>
                          <a:spcPts val="0"/>
                        </a:spcBef>
                        <a:spcAft>
                          <a:spcPts val="0"/>
                        </a:spcAft>
                      </a:pPr>
                      <a:r>
                        <a:rPr lang="en-US" sz="1600" b="0" dirty="0">
                          <a:solidFill>
                            <a:schemeClr val="tx1"/>
                          </a:solidFill>
                          <a:effectLst/>
                        </a:rPr>
                        <a:t>Molly Gee, MEd, RD, LD </a:t>
                      </a:r>
                    </a:p>
                    <a:p>
                      <a:pPr marL="0" marR="0">
                        <a:lnSpc>
                          <a:spcPct val="107000"/>
                        </a:lnSpc>
                        <a:spcBef>
                          <a:spcPts val="0"/>
                        </a:spcBef>
                        <a:spcAft>
                          <a:spcPts val="0"/>
                        </a:spcAft>
                      </a:pPr>
                      <a:r>
                        <a:rPr lang="de-DE" sz="1600" b="0" dirty="0">
                          <a:solidFill>
                            <a:schemeClr val="tx1"/>
                          </a:solidFill>
                          <a:effectLst/>
                        </a:rPr>
                        <a:t>Kathryn K. Hamilton, MA, RDN, CSO, CDN, </a:t>
                      </a:r>
                      <a:r>
                        <a:rPr lang="de-DE" sz="1600" b="0" dirty="0" smtClean="0">
                          <a:solidFill>
                            <a:schemeClr val="tx1"/>
                          </a:solidFill>
                          <a:effectLst/>
                        </a:rPr>
                        <a:t>FAND</a:t>
                      </a:r>
                    </a:p>
                    <a:p>
                      <a:pPr marL="0" marR="0" indent="0" algn="l" defTabSz="914400" rtl="0" eaLnBrk="1" fontAlgn="auto" latinLnBrk="0" hangingPunct="1">
                        <a:lnSpc>
                          <a:spcPct val="107000"/>
                        </a:lnSpc>
                        <a:spcBef>
                          <a:spcPts val="0"/>
                        </a:spcBef>
                        <a:spcAft>
                          <a:spcPts val="0"/>
                        </a:spcAft>
                        <a:buClrTx/>
                        <a:buSzTx/>
                        <a:buFontTx/>
                        <a:buNone/>
                        <a:tabLst/>
                        <a:defRPr/>
                      </a:pPr>
                      <a:r>
                        <a:rPr lang="en-US" sz="1600" b="0" dirty="0" err="1" smtClean="0">
                          <a:solidFill>
                            <a:schemeClr val="tx1"/>
                          </a:solidFill>
                          <a:effectLst/>
                        </a:rPr>
                        <a:t>Jin</a:t>
                      </a:r>
                      <a:r>
                        <a:rPr lang="en-US" sz="1600" b="0" dirty="0" smtClean="0">
                          <a:solidFill>
                            <a:schemeClr val="tx1"/>
                          </a:solidFill>
                          <a:effectLst/>
                        </a:rPr>
                        <a:t> </a:t>
                      </a:r>
                      <a:r>
                        <a:rPr lang="en-US" sz="1600" b="0" dirty="0" err="1" smtClean="0">
                          <a:solidFill>
                            <a:schemeClr val="tx1"/>
                          </a:solidFill>
                          <a:effectLst/>
                        </a:rPr>
                        <a:t>Kuo</a:t>
                      </a:r>
                      <a:r>
                        <a:rPr lang="en-US" sz="1600" b="0" dirty="0" smtClean="0">
                          <a:solidFill>
                            <a:schemeClr val="tx1"/>
                          </a:solidFill>
                          <a:effectLst/>
                        </a:rPr>
                        <a:t>, MS</a:t>
                      </a:r>
                      <a:r>
                        <a:rPr lang="en-US" sz="1600" b="0" baseline="0" dirty="0" smtClean="0">
                          <a:solidFill>
                            <a:schemeClr val="tx1"/>
                          </a:solidFill>
                          <a:effectLst/>
                        </a:rPr>
                        <a:t> </a:t>
                      </a:r>
                      <a:r>
                        <a:rPr lang="en-US" sz="1600" b="0" dirty="0" smtClean="0">
                          <a:solidFill>
                            <a:schemeClr val="tx1"/>
                          </a:solidFill>
                          <a:effectLst/>
                        </a:rPr>
                        <a:t>RDN</a:t>
                      </a:r>
                    </a:p>
                    <a:p>
                      <a:pPr marL="0" marR="0">
                        <a:lnSpc>
                          <a:spcPct val="107000"/>
                        </a:lnSpc>
                        <a:spcBef>
                          <a:spcPts val="0"/>
                        </a:spcBef>
                        <a:spcAft>
                          <a:spcPts val="0"/>
                        </a:spcAft>
                      </a:pPr>
                      <a:r>
                        <a:rPr lang="en-US" sz="1600" b="0" dirty="0" err="1" smtClean="0">
                          <a:solidFill>
                            <a:schemeClr val="tx1"/>
                          </a:solidFill>
                          <a:effectLst/>
                        </a:rPr>
                        <a:t>Feon</a:t>
                      </a:r>
                      <a:r>
                        <a:rPr lang="en-US" sz="1600" b="0" dirty="0" smtClean="0">
                          <a:solidFill>
                            <a:schemeClr val="tx1"/>
                          </a:solidFill>
                          <a:effectLst/>
                        </a:rPr>
                        <a:t> Cheng, MPH, RDN</a:t>
                      </a:r>
                    </a:p>
                    <a:p>
                      <a:pPr marL="0" marR="0">
                        <a:lnSpc>
                          <a:spcPct val="107000"/>
                        </a:lnSpc>
                        <a:spcBef>
                          <a:spcPts val="0"/>
                        </a:spcBef>
                        <a:spcAft>
                          <a:spcPts val="0"/>
                        </a:spcAft>
                      </a:pPr>
                      <a:r>
                        <a:rPr lang="en-US" sz="1600" b="0" dirty="0" smtClean="0">
                          <a:solidFill>
                            <a:schemeClr val="tx1"/>
                          </a:solidFill>
                          <a:effectLst/>
                        </a:rPr>
                        <a:t>Jeri Finn, MS, RD</a:t>
                      </a:r>
                      <a:endParaRPr lang="en-US" sz="1600" b="0" dirty="0">
                        <a:solidFill>
                          <a:schemeClr val="tx1"/>
                        </a:solidFill>
                        <a:effectLst/>
                      </a:endParaRPr>
                    </a:p>
                    <a:p>
                      <a:pPr marL="0" marR="0">
                        <a:lnSpc>
                          <a:spcPct val="107000"/>
                        </a:lnSpc>
                        <a:spcBef>
                          <a:spcPts val="0"/>
                        </a:spcBef>
                        <a:spcAft>
                          <a:spcPts val="0"/>
                        </a:spcAft>
                      </a:pPr>
                      <a:r>
                        <a:rPr lang="en-US" sz="1600" b="0" dirty="0" smtClean="0">
                          <a:solidFill>
                            <a:schemeClr val="tx1"/>
                          </a:solidFill>
                          <a:effectLst/>
                        </a:rPr>
                        <a:t>Khursheed </a:t>
                      </a:r>
                      <a:r>
                        <a:rPr lang="en-US" sz="1600" b="0" dirty="0">
                          <a:solidFill>
                            <a:schemeClr val="tx1"/>
                          </a:solidFill>
                          <a:effectLst/>
                        </a:rPr>
                        <a:t>Navder, PhD, RDN, FAND</a:t>
                      </a:r>
                    </a:p>
                    <a:p>
                      <a:pPr marL="0" marR="0">
                        <a:lnSpc>
                          <a:spcPct val="107000"/>
                        </a:lnSpc>
                        <a:spcBef>
                          <a:spcPts val="0"/>
                        </a:spcBef>
                        <a:spcAft>
                          <a:spcPts val="0"/>
                        </a:spcAft>
                      </a:pPr>
                      <a:r>
                        <a:rPr lang="en-US" sz="1600" b="0" dirty="0">
                          <a:solidFill>
                            <a:schemeClr val="tx1"/>
                          </a:solidFill>
                          <a:effectLst/>
                        </a:rPr>
                        <a:t>Aspen </a:t>
                      </a:r>
                      <a:r>
                        <a:rPr lang="en-US" sz="1600" b="0" dirty="0" smtClean="0">
                          <a:solidFill>
                            <a:schemeClr val="tx1"/>
                          </a:solidFill>
                          <a:effectLst/>
                        </a:rPr>
                        <a:t> </a:t>
                      </a:r>
                      <a:r>
                        <a:rPr lang="en-US" sz="1600" b="0" dirty="0">
                          <a:solidFill>
                            <a:schemeClr val="tx1"/>
                          </a:solidFill>
                          <a:effectLst/>
                        </a:rPr>
                        <a:t>Perovich, MS, RD, </a:t>
                      </a:r>
                      <a:r>
                        <a:rPr lang="en-US" sz="1600" b="0" dirty="0" smtClean="0">
                          <a:solidFill>
                            <a:schemeClr val="tx1"/>
                          </a:solidFill>
                          <a:effectLst/>
                        </a:rPr>
                        <a:t>LD</a:t>
                      </a:r>
                    </a:p>
                    <a:p>
                      <a:pPr marL="0" marR="0">
                        <a:lnSpc>
                          <a:spcPct val="107000"/>
                        </a:lnSpc>
                        <a:spcBef>
                          <a:spcPts val="0"/>
                        </a:spcBef>
                        <a:spcAft>
                          <a:spcPts val="0"/>
                        </a:spcAft>
                      </a:pPr>
                      <a:r>
                        <a:rPr lang="de-DE" sz="1600" b="0" dirty="0" smtClean="0">
                          <a:solidFill>
                            <a:schemeClr val="tx1"/>
                          </a:solidFill>
                          <a:effectLst/>
                        </a:rPr>
                        <a:t>Megan Sexton, MS, RD, LD</a:t>
                      </a:r>
                      <a:endParaRPr lang="en-US" sz="1600" b="0" dirty="0">
                        <a:solidFill>
                          <a:schemeClr val="tx1"/>
                        </a:solidFill>
                        <a:effectLst/>
                      </a:endParaRPr>
                    </a:p>
                    <a:p>
                      <a:pPr marL="0" marR="0">
                        <a:lnSpc>
                          <a:spcPct val="107000"/>
                        </a:lnSpc>
                        <a:spcBef>
                          <a:spcPts val="0"/>
                        </a:spcBef>
                        <a:spcAft>
                          <a:spcPts val="0"/>
                        </a:spcAft>
                      </a:pPr>
                      <a:r>
                        <a:rPr lang="en-US" sz="1600" b="0" dirty="0" smtClean="0">
                          <a:solidFill>
                            <a:schemeClr val="tx1"/>
                          </a:solidFill>
                          <a:effectLst/>
                        </a:rPr>
                        <a:t>Karen </a:t>
                      </a:r>
                      <a:r>
                        <a:rPr lang="en-US" sz="1600" b="0" dirty="0" err="1" smtClean="0">
                          <a:solidFill>
                            <a:schemeClr val="tx1"/>
                          </a:solidFill>
                          <a:effectLst/>
                        </a:rPr>
                        <a:t>Brtko</a:t>
                      </a:r>
                      <a:r>
                        <a:rPr lang="en-US" sz="1600" b="0" dirty="0" smtClean="0">
                          <a:solidFill>
                            <a:schemeClr val="tx1"/>
                          </a:solidFill>
                          <a:effectLst/>
                        </a:rPr>
                        <a:t>, DTR</a:t>
                      </a:r>
                    </a:p>
                    <a:p>
                      <a:pPr marL="0" marR="0" indent="0" algn="l" defTabSz="914400" rtl="0" eaLnBrk="1" fontAlgn="auto" latinLnBrk="0" hangingPunct="1">
                        <a:lnSpc>
                          <a:spcPct val="107000"/>
                        </a:lnSpc>
                        <a:spcBef>
                          <a:spcPts val="0"/>
                        </a:spcBef>
                        <a:spcAft>
                          <a:spcPts val="0"/>
                        </a:spcAft>
                        <a:buClrTx/>
                        <a:buSzTx/>
                        <a:buFontTx/>
                        <a:buNone/>
                        <a:tabLst/>
                        <a:defRPr/>
                      </a:pPr>
                      <a:r>
                        <a:rPr lang="en-US" sz="1600" b="0" dirty="0" smtClean="0">
                          <a:solidFill>
                            <a:schemeClr val="tx1"/>
                          </a:solidFill>
                          <a:effectLst/>
                        </a:rPr>
                        <a:t>Le Greta Hudson, MS, RDN, LD, CDE</a:t>
                      </a:r>
                    </a:p>
                    <a:p>
                      <a:pPr marL="0" marR="0" indent="0" algn="l" defTabSz="914400" rtl="0" eaLnBrk="1" fontAlgn="auto" latinLnBrk="0" hangingPunct="1">
                        <a:lnSpc>
                          <a:spcPct val="107000"/>
                        </a:lnSpc>
                        <a:spcBef>
                          <a:spcPts val="0"/>
                        </a:spcBef>
                        <a:spcAft>
                          <a:spcPts val="0"/>
                        </a:spcAft>
                        <a:buClrTx/>
                        <a:buSzTx/>
                        <a:buFontTx/>
                        <a:buNone/>
                        <a:tabLst/>
                        <a:defRPr/>
                      </a:pPr>
                      <a:r>
                        <a:rPr lang="en-US" sz="1600" b="0" dirty="0" smtClean="0">
                          <a:solidFill>
                            <a:schemeClr val="tx1"/>
                          </a:solidFill>
                          <a:effectLst/>
                        </a:rPr>
                        <a:t>Julie Mallory, MS, RD, LD</a:t>
                      </a:r>
                    </a:p>
                    <a:p>
                      <a:pPr marL="0" marR="0">
                        <a:lnSpc>
                          <a:spcPct val="107000"/>
                        </a:lnSpc>
                        <a:spcBef>
                          <a:spcPts val="0"/>
                        </a:spcBef>
                        <a:spcAft>
                          <a:spcPts val="0"/>
                        </a:spcAft>
                      </a:pPr>
                      <a:endParaRPr lang="en-US" sz="1600" b="0" dirty="0" smtClean="0">
                        <a:solidFill>
                          <a:schemeClr val="tx1"/>
                        </a:solidFill>
                        <a:effectLst/>
                      </a:endParaRPr>
                    </a:p>
                    <a:p>
                      <a:pPr marL="0" marR="0">
                        <a:lnSpc>
                          <a:spcPct val="107000"/>
                        </a:lnSpc>
                        <a:spcBef>
                          <a:spcPts val="0"/>
                        </a:spcBef>
                        <a:spcAft>
                          <a:spcPts val="0"/>
                        </a:spcAft>
                      </a:pPr>
                      <a:r>
                        <a:rPr lang="en-US" sz="1600" b="1" dirty="0" smtClean="0">
                          <a:solidFill>
                            <a:schemeClr val="tx1"/>
                          </a:solidFill>
                          <a:effectLst/>
                        </a:rPr>
                        <a:t/>
                      </a:r>
                      <a:br>
                        <a:rPr lang="en-US" sz="1600" b="1" dirty="0" smtClean="0">
                          <a:solidFill>
                            <a:schemeClr val="tx1"/>
                          </a:solidFill>
                          <a:effectLst/>
                        </a:rPr>
                      </a:br>
                      <a:endParaRPr lang="en-US" sz="1600" b="1" dirty="0" smtClean="0">
                        <a:solidFill>
                          <a:schemeClr val="tx1"/>
                        </a:solidFill>
                        <a:effectLst/>
                      </a:endParaRPr>
                    </a:p>
                    <a:p>
                      <a:pPr marL="0" marR="0">
                        <a:lnSpc>
                          <a:spcPct val="107000"/>
                        </a:lnSpc>
                        <a:spcBef>
                          <a:spcPts val="0"/>
                        </a:spcBef>
                        <a:spcAft>
                          <a:spcPts val="0"/>
                        </a:spcAft>
                      </a:pPr>
                      <a:endParaRPr lang="en-US" sz="1600" b="0" dirty="0">
                        <a:solidFill>
                          <a:schemeClr val="tx1"/>
                        </a:solidFill>
                        <a:effectLst/>
                      </a:endParaRPr>
                    </a:p>
                  </a:txBody>
                  <a:tcPr marL="68580" marR="68580" marT="0" marB="0">
                    <a:solidFill>
                      <a:schemeClr val="bg1"/>
                    </a:solidFill>
                  </a:tcPr>
                </a:tc>
                <a:tc>
                  <a:txBody>
                    <a:bodyPr/>
                    <a:lstStyle/>
                    <a:p>
                      <a:pPr marL="0" marR="0">
                        <a:lnSpc>
                          <a:spcPct val="107000"/>
                        </a:lnSpc>
                        <a:spcBef>
                          <a:spcPts val="0"/>
                        </a:spcBef>
                        <a:spcAft>
                          <a:spcPts val="0"/>
                        </a:spcAft>
                      </a:pPr>
                      <a:endParaRPr lang="en-US" sz="1600" b="1" dirty="0" smtClean="0">
                        <a:solidFill>
                          <a:schemeClr val="tx1"/>
                        </a:solidFill>
                        <a:effectLst/>
                      </a:endParaRPr>
                    </a:p>
                    <a:p>
                      <a:pPr marL="0" marR="0">
                        <a:lnSpc>
                          <a:spcPct val="107000"/>
                        </a:lnSpc>
                        <a:spcBef>
                          <a:spcPts val="0"/>
                        </a:spcBef>
                        <a:spcAft>
                          <a:spcPts val="0"/>
                        </a:spcAft>
                      </a:pPr>
                      <a:r>
                        <a:rPr lang="en-US" sz="1600" b="1" dirty="0" smtClean="0">
                          <a:solidFill>
                            <a:schemeClr val="tx1"/>
                          </a:solidFill>
                          <a:effectLst/>
                        </a:rPr>
                        <a:t>FOOD SERVICE/MANAGEMENT</a:t>
                      </a:r>
                    </a:p>
                    <a:p>
                      <a:pPr marL="0" marR="0">
                        <a:lnSpc>
                          <a:spcPct val="107000"/>
                        </a:lnSpc>
                        <a:spcBef>
                          <a:spcPts val="0"/>
                        </a:spcBef>
                        <a:spcAft>
                          <a:spcPts val="0"/>
                        </a:spcAft>
                      </a:pPr>
                      <a:r>
                        <a:rPr lang="en-US" sz="1600" b="0" dirty="0" smtClean="0">
                          <a:solidFill>
                            <a:schemeClr val="tx1"/>
                          </a:solidFill>
                          <a:effectLst/>
                        </a:rPr>
                        <a:t>Kevin Sauer, PhD, RD, LD </a:t>
                      </a:r>
                    </a:p>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smtClean="0">
                          <a:solidFill>
                            <a:schemeClr val="tx1"/>
                          </a:solidFill>
                          <a:effectLst/>
                        </a:rPr>
                        <a:t>Sharon  Doughten, MS, RD, LD</a:t>
                      </a:r>
                      <a:endParaRPr lang="en-US" sz="1600" b="0" dirty="0" smtClean="0">
                        <a:solidFill>
                          <a:schemeClr val="tx1"/>
                        </a:solidFill>
                        <a:effectLst/>
                      </a:endParaRPr>
                    </a:p>
                    <a:p>
                      <a:pPr marL="0" marR="0">
                        <a:spcBef>
                          <a:spcPts val="0"/>
                        </a:spcBef>
                        <a:spcAft>
                          <a:spcPts val="0"/>
                        </a:spcAft>
                      </a:pPr>
                      <a:r>
                        <a:rPr lang="de-DE" sz="1600" b="0" dirty="0" smtClean="0">
                          <a:solidFill>
                            <a:schemeClr val="tx1"/>
                          </a:solidFill>
                          <a:effectLst/>
                        </a:rPr>
                        <a:t>Jennifer  (Gardner) Tatro, RD</a:t>
                      </a:r>
                      <a:endParaRPr lang="en-US" sz="1600" b="0" dirty="0" smtClean="0">
                        <a:solidFill>
                          <a:schemeClr val="tx1"/>
                        </a:solidFill>
                        <a:effectLst/>
                      </a:endParaRPr>
                    </a:p>
                    <a:p>
                      <a:pPr marL="0" marR="0">
                        <a:spcBef>
                          <a:spcPts val="0"/>
                        </a:spcBef>
                        <a:spcAft>
                          <a:spcPts val="0"/>
                        </a:spcAft>
                      </a:pPr>
                      <a:r>
                        <a:rPr lang="de-DE" sz="1600" b="0" dirty="0" smtClean="0">
                          <a:solidFill>
                            <a:schemeClr val="tx1"/>
                          </a:solidFill>
                          <a:effectLst/>
                        </a:rPr>
                        <a:t>Jeffery Ketcham, MBA, RD</a:t>
                      </a:r>
                      <a:endParaRPr lang="en-US" sz="1600" b="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smtClean="0">
                          <a:solidFill>
                            <a:schemeClr val="tx1"/>
                          </a:solidFill>
                          <a:effectLst/>
                        </a:rPr>
                        <a:t>Isolda Lyon, RD</a:t>
                      </a:r>
                      <a:endParaRPr lang="en-US" sz="1600" b="0" dirty="0" smtClean="0">
                        <a:solidFill>
                          <a:schemeClr val="tx1"/>
                        </a:solidFill>
                        <a:effectLst/>
                      </a:endParaRPr>
                    </a:p>
                    <a:p>
                      <a:pPr marL="0" marR="0">
                        <a:spcBef>
                          <a:spcPts val="0"/>
                        </a:spcBef>
                        <a:spcAft>
                          <a:spcPts val="0"/>
                        </a:spcAft>
                      </a:pPr>
                      <a:r>
                        <a:rPr lang="de-DE" sz="1600" b="0" dirty="0" smtClean="0">
                          <a:solidFill>
                            <a:schemeClr val="tx1"/>
                          </a:solidFill>
                          <a:effectLst/>
                        </a:rPr>
                        <a:t>Jodi  Weber, DTR</a:t>
                      </a:r>
                      <a:endParaRPr lang="en-US" sz="1600" b="1" dirty="0" smtClean="0">
                        <a:solidFill>
                          <a:schemeClr val="tx1"/>
                        </a:solidFill>
                        <a:effectLst/>
                      </a:endParaRPr>
                    </a:p>
                    <a:p>
                      <a:pPr marL="0" marR="0">
                        <a:lnSpc>
                          <a:spcPct val="107000"/>
                        </a:lnSpc>
                        <a:spcBef>
                          <a:spcPts val="0"/>
                        </a:spcBef>
                        <a:spcAft>
                          <a:spcPts val="0"/>
                        </a:spcAft>
                      </a:pPr>
                      <a:endParaRPr lang="en-US" sz="1600" b="1" dirty="0" smtClean="0">
                        <a:solidFill>
                          <a:schemeClr val="tx1"/>
                        </a:solidFill>
                        <a:effectLst/>
                      </a:endParaRPr>
                    </a:p>
                    <a:p>
                      <a:pPr marL="0" marR="0">
                        <a:lnSpc>
                          <a:spcPct val="107000"/>
                        </a:lnSpc>
                        <a:spcBef>
                          <a:spcPts val="0"/>
                        </a:spcBef>
                        <a:spcAft>
                          <a:spcPts val="0"/>
                        </a:spcAft>
                      </a:pPr>
                      <a:r>
                        <a:rPr lang="en-US" sz="1600" b="1" dirty="0" smtClean="0">
                          <a:solidFill>
                            <a:schemeClr val="tx1"/>
                          </a:solidFill>
                          <a:effectLst/>
                        </a:rPr>
                        <a:t>ACEND REPRESENTATIVE</a:t>
                      </a:r>
                    </a:p>
                    <a:p>
                      <a:pPr marL="0" marR="0">
                        <a:lnSpc>
                          <a:spcPct val="107000"/>
                        </a:lnSpc>
                        <a:spcBef>
                          <a:spcPts val="0"/>
                        </a:spcBef>
                        <a:spcAft>
                          <a:spcPts val="0"/>
                        </a:spcAft>
                      </a:pPr>
                      <a:r>
                        <a:rPr lang="en-US" sz="1600" b="0" dirty="0" smtClean="0">
                          <a:solidFill>
                            <a:schemeClr val="tx1"/>
                          </a:solidFill>
                          <a:effectLst/>
                        </a:rPr>
                        <a:t>Kathleen </a:t>
                      </a:r>
                      <a:r>
                        <a:rPr lang="en-US" sz="1600" b="0" dirty="0" err="1" smtClean="0">
                          <a:solidFill>
                            <a:schemeClr val="tx1"/>
                          </a:solidFill>
                          <a:effectLst/>
                        </a:rPr>
                        <a:t>Creedon</a:t>
                      </a:r>
                      <a:r>
                        <a:rPr lang="en-US" sz="1600" b="0" dirty="0" smtClean="0">
                          <a:solidFill>
                            <a:schemeClr val="tx1"/>
                          </a:solidFill>
                          <a:effectLst/>
                        </a:rPr>
                        <a:t>, RD</a:t>
                      </a:r>
                    </a:p>
                    <a:p>
                      <a:pPr marL="0" marR="0">
                        <a:spcBef>
                          <a:spcPts val="0"/>
                        </a:spcBef>
                        <a:spcAft>
                          <a:spcPts val="0"/>
                        </a:spcAft>
                      </a:pPr>
                      <a:endParaRPr lang="de-DE" sz="1600" b="0" dirty="0" smtClean="0">
                        <a:solidFill>
                          <a:schemeClr val="tx1"/>
                        </a:solidFill>
                        <a:effectLst/>
                      </a:endParaRPr>
                    </a:p>
                    <a:p>
                      <a:pPr marL="0" marR="0">
                        <a:spcBef>
                          <a:spcPts val="0"/>
                        </a:spcBef>
                        <a:spcAft>
                          <a:spcPts val="0"/>
                        </a:spcAft>
                      </a:pPr>
                      <a:r>
                        <a:rPr lang="en-US" sz="1600" b="1" dirty="0" smtClean="0">
                          <a:solidFill>
                            <a:schemeClr val="tx1"/>
                          </a:solidFill>
                          <a:effectLst/>
                        </a:rPr>
                        <a:t>CONSULTANTS</a:t>
                      </a:r>
                      <a:endParaRPr lang="en-US" sz="1600" b="1" dirty="0">
                        <a:solidFill>
                          <a:schemeClr val="tx1"/>
                        </a:solidFill>
                        <a:effectLst/>
                      </a:endParaRPr>
                    </a:p>
                    <a:p>
                      <a:pPr marL="0" marR="0">
                        <a:spcBef>
                          <a:spcPts val="0"/>
                        </a:spcBef>
                        <a:spcAft>
                          <a:spcPts val="0"/>
                        </a:spcAft>
                      </a:pPr>
                      <a:r>
                        <a:rPr lang="de-DE" sz="1600" b="0" dirty="0">
                          <a:solidFill>
                            <a:schemeClr val="tx1"/>
                          </a:solidFill>
                          <a:effectLst/>
                        </a:rPr>
                        <a:t>Dick </a:t>
                      </a:r>
                      <a:r>
                        <a:rPr lang="de-DE" sz="1600" b="0" dirty="0" smtClean="0">
                          <a:solidFill>
                            <a:schemeClr val="tx1"/>
                          </a:solidFill>
                          <a:effectLst/>
                        </a:rPr>
                        <a:t>Rogers</a:t>
                      </a:r>
                    </a:p>
                    <a:p>
                      <a:pPr marL="0" marR="0">
                        <a:spcBef>
                          <a:spcPts val="0"/>
                        </a:spcBef>
                        <a:spcAft>
                          <a:spcPts val="0"/>
                        </a:spcAft>
                      </a:pPr>
                      <a:r>
                        <a:rPr lang="de-DE" sz="1600" b="0" dirty="0" smtClean="0">
                          <a:solidFill>
                            <a:schemeClr val="tx1"/>
                          </a:solidFill>
                          <a:effectLst/>
                        </a:rPr>
                        <a:t>Leanne Worsfold</a:t>
                      </a:r>
                    </a:p>
                    <a:p>
                      <a:pPr marL="0" marR="0">
                        <a:spcBef>
                          <a:spcPts val="0"/>
                        </a:spcBef>
                        <a:spcAft>
                          <a:spcPts val="0"/>
                        </a:spcAft>
                      </a:pPr>
                      <a:r>
                        <a:rPr lang="de-DE" sz="1600" b="0" dirty="0" smtClean="0">
                          <a:solidFill>
                            <a:schemeClr val="tx1"/>
                          </a:solidFill>
                          <a:effectLst/>
                        </a:rPr>
                        <a:t>Kelly Griswold</a:t>
                      </a:r>
                    </a:p>
                    <a:p>
                      <a:pPr marL="0" marR="0">
                        <a:spcBef>
                          <a:spcPts val="0"/>
                        </a:spcBef>
                        <a:spcAft>
                          <a:spcPts val="0"/>
                        </a:spcAft>
                      </a:pPr>
                      <a:r>
                        <a:rPr lang="de-DE" sz="1600" b="0" dirty="0" smtClean="0">
                          <a:solidFill>
                            <a:schemeClr val="tx1"/>
                          </a:solidFill>
                          <a:effectLst/>
                        </a:rPr>
                        <a:t>Juli Goerend</a:t>
                      </a:r>
                      <a:endParaRPr lang="en-US" sz="1600" b="0" dirty="0">
                        <a:solidFill>
                          <a:schemeClr val="tx1"/>
                        </a:solidFill>
                        <a:effectLst/>
                      </a:endParaRPr>
                    </a:p>
                    <a:p>
                      <a:pPr marL="0" marR="0">
                        <a:spcBef>
                          <a:spcPts val="0"/>
                        </a:spcBef>
                        <a:spcAft>
                          <a:spcPts val="0"/>
                        </a:spcAft>
                      </a:pPr>
                      <a:endParaRPr lang="de-DE" sz="1600" b="0" dirty="0" smtClean="0">
                        <a:solidFill>
                          <a:schemeClr val="tx1"/>
                        </a:solidFill>
                        <a:effectLst/>
                      </a:endParaRPr>
                    </a:p>
                    <a:p>
                      <a:pPr marL="0" marR="0">
                        <a:spcBef>
                          <a:spcPts val="0"/>
                        </a:spcBef>
                        <a:spcAft>
                          <a:spcPts val="0"/>
                        </a:spcAft>
                      </a:pPr>
                      <a:endParaRPr lang="de-DE" sz="1600" b="0" dirty="0" smtClean="0">
                        <a:solidFill>
                          <a:schemeClr val="tx1"/>
                        </a:solidFill>
                        <a:effectLst/>
                      </a:endParaRPr>
                    </a:p>
                    <a:p>
                      <a:pPr marL="0" marR="0">
                        <a:lnSpc>
                          <a:spcPct val="107000"/>
                        </a:lnSpc>
                        <a:spcBef>
                          <a:spcPts val="0"/>
                        </a:spcBef>
                        <a:spcAft>
                          <a:spcPts val="0"/>
                        </a:spcAft>
                      </a:pPr>
                      <a:r>
                        <a:rPr lang="en-US" sz="1600" b="0" dirty="0">
                          <a:solidFill>
                            <a:schemeClr val="tx1"/>
                          </a:solidFill>
                          <a:effectLst/>
                        </a:rPr>
                        <a:t> </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bl>
          </a:graphicData>
        </a:graphic>
      </p:graphicFrame>
    </p:spTree>
    <p:extLst>
      <p:ext uri="{BB962C8B-B14F-4D97-AF65-F5344CB8AC3E}">
        <p14:creationId xmlns:p14="http://schemas.microsoft.com/office/powerpoint/2010/main" val="3664419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8077200" cy="685800"/>
          </a:xfrm>
        </p:spPr>
        <p:txBody>
          <a:bodyPr/>
          <a:lstStyle/>
          <a:p>
            <a:pPr algn="l"/>
            <a:r>
              <a:rPr lang="en-US" sz="2800" dirty="0">
                <a:latin typeface="+mj-lt"/>
              </a:rPr>
              <a:t>What is a Dietetics Practice Audit?</a:t>
            </a:r>
          </a:p>
          <a:p>
            <a:pPr algn="l"/>
            <a:endParaRPr lang="en-US" sz="2800" dirty="0"/>
          </a:p>
        </p:txBody>
      </p:sp>
      <p:sp>
        <p:nvSpPr>
          <p:cNvPr id="3" name="Text Placeholder 2"/>
          <p:cNvSpPr>
            <a:spLocks noGrp="1"/>
          </p:cNvSpPr>
          <p:nvPr>
            <p:ph type="body" sz="quarter" idx="13"/>
          </p:nvPr>
        </p:nvSpPr>
        <p:spPr>
          <a:xfrm>
            <a:off x="381000" y="1371600"/>
            <a:ext cx="8077200" cy="4114800"/>
          </a:xfrm>
        </p:spPr>
        <p:txBody>
          <a:bodyPr/>
          <a:lstStyle/>
          <a:p>
            <a:pPr marL="457200" indent="-457200" algn="l">
              <a:buFont typeface="Arial" panose="020B0604020202020204" pitchFamily="34" charset="0"/>
              <a:buChar char="•"/>
            </a:pPr>
            <a:r>
              <a:rPr lang="en-US" sz="2800" dirty="0">
                <a:solidFill>
                  <a:srgbClr val="39683E"/>
                </a:solidFill>
                <a:latin typeface="+mn-lt"/>
              </a:rPr>
              <a:t>Quantitative measure of what dietitians and dietetic technicians actually do in practice.</a:t>
            </a:r>
          </a:p>
          <a:p>
            <a:pPr marL="457200" indent="-457200" algn="l">
              <a:buFont typeface="Arial" panose="020B0604020202020204" pitchFamily="34" charset="0"/>
              <a:buChar char="•"/>
            </a:pPr>
            <a:r>
              <a:rPr lang="en-US" sz="2800" dirty="0">
                <a:solidFill>
                  <a:srgbClr val="39683E"/>
                </a:solidFill>
                <a:latin typeface="+mn-lt"/>
              </a:rPr>
              <a:t>Comparisons of those measures with previous practice audits</a:t>
            </a:r>
          </a:p>
          <a:p>
            <a:pPr marL="457200" indent="-457200" algn="l">
              <a:buFont typeface="Arial" panose="020B0604020202020204" pitchFamily="34" charset="0"/>
              <a:buChar char="•"/>
            </a:pPr>
            <a:r>
              <a:rPr lang="en-US" sz="2800" dirty="0">
                <a:solidFill>
                  <a:srgbClr val="39683E"/>
                </a:solidFill>
                <a:latin typeface="+mn-lt"/>
              </a:rPr>
              <a:t>Identification of distinctions between entry-level </a:t>
            </a:r>
            <a:r>
              <a:rPr lang="en-US" sz="2800" dirty="0" smtClean="0">
                <a:solidFill>
                  <a:srgbClr val="39683E"/>
                </a:solidFill>
                <a:latin typeface="+mn-lt"/>
              </a:rPr>
              <a:t>RDN </a:t>
            </a:r>
            <a:r>
              <a:rPr lang="en-US" sz="2800" dirty="0">
                <a:solidFill>
                  <a:srgbClr val="39683E"/>
                </a:solidFill>
                <a:latin typeface="+mn-lt"/>
              </a:rPr>
              <a:t>and </a:t>
            </a:r>
            <a:r>
              <a:rPr lang="en-US" sz="2800" dirty="0" smtClean="0">
                <a:solidFill>
                  <a:srgbClr val="39683E"/>
                </a:solidFill>
                <a:latin typeface="+mn-lt"/>
              </a:rPr>
              <a:t>NDTR </a:t>
            </a:r>
            <a:r>
              <a:rPr lang="en-US" sz="2800" dirty="0">
                <a:solidFill>
                  <a:srgbClr val="39683E"/>
                </a:solidFill>
                <a:latin typeface="+mn-lt"/>
              </a:rPr>
              <a:t>practice</a:t>
            </a:r>
          </a:p>
          <a:p>
            <a:pPr marL="457200" indent="-457200" algn="l">
              <a:buFont typeface="Arial" panose="020B0604020202020204" pitchFamily="34" charset="0"/>
              <a:buChar char="•"/>
            </a:pPr>
            <a:r>
              <a:rPr lang="en-US" sz="2800" dirty="0">
                <a:solidFill>
                  <a:srgbClr val="39683E"/>
                </a:solidFill>
                <a:latin typeface="+mn-lt"/>
              </a:rPr>
              <a:t>Empirically </a:t>
            </a:r>
            <a:r>
              <a:rPr lang="en-US" sz="2800" dirty="0" smtClean="0">
                <a:solidFill>
                  <a:srgbClr val="39683E"/>
                </a:solidFill>
                <a:latin typeface="+mn-lt"/>
              </a:rPr>
              <a:t>validate adequacy </a:t>
            </a:r>
            <a:r>
              <a:rPr lang="en-US" sz="2800" dirty="0">
                <a:solidFill>
                  <a:srgbClr val="39683E"/>
                </a:solidFill>
                <a:latin typeface="+mn-lt"/>
              </a:rPr>
              <a:t>of “entry-level” operationally defined in the past as the first three years following registration</a:t>
            </a:r>
          </a:p>
          <a:p>
            <a:endParaRPr lang="en-US" dirty="0"/>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13</a:t>
            </a:fld>
            <a:endParaRPr lang="en-US" dirty="0"/>
          </a:p>
        </p:txBody>
      </p:sp>
    </p:spTree>
    <p:extLst>
      <p:ext uri="{BB962C8B-B14F-4D97-AF65-F5344CB8AC3E}">
        <p14:creationId xmlns:p14="http://schemas.microsoft.com/office/powerpoint/2010/main" val="3505864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8077200" cy="685800"/>
          </a:xfrm>
        </p:spPr>
        <p:txBody>
          <a:bodyPr/>
          <a:lstStyle/>
          <a:p>
            <a:pPr algn="l"/>
            <a:r>
              <a:rPr lang="en-US" sz="2800" dirty="0" smtClean="0">
                <a:latin typeface="+mj-lt"/>
              </a:rPr>
              <a:t>Dietetics </a:t>
            </a:r>
            <a:r>
              <a:rPr lang="en-US" sz="2800" dirty="0">
                <a:latin typeface="+mj-lt"/>
              </a:rPr>
              <a:t>Practice </a:t>
            </a:r>
            <a:r>
              <a:rPr lang="en-US" sz="2800" dirty="0" smtClean="0">
                <a:latin typeface="+mj-lt"/>
              </a:rPr>
              <a:t>Audits</a:t>
            </a:r>
            <a:endParaRPr lang="en-US" sz="2800" dirty="0">
              <a:latin typeface="+mj-lt"/>
            </a:endParaRPr>
          </a:p>
          <a:p>
            <a:pPr algn="l"/>
            <a:endParaRPr lang="en-US" sz="2800" dirty="0"/>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14</a:t>
            </a:fld>
            <a:endParaRPr lang="en-US" dirty="0"/>
          </a:p>
        </p:txBody>
      </p:sp>
      <p:sp>
        <p:nvSpPr>
          <p:cNvPr id="5" name="Text Placeholder 2"/>
          <p:cNvSpPr txBox="1">
            <a:spLocks/>
          </p:cNvSpPr>
          <p:nvPr/>
        </p:nvSpPr>
        <p:spPr bwMode="auto">
          <a:xfrm>
            <a:off x="381000" y="1371600"/>
            <a:ext cx="8077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0"/>
              </a:spcBef>
              <a:spcAft>
                <a:spcPct val="0"/>
              </a:spcAft>
              <a:buFont typeface="Arial" pitchFamily="34" charset="0"/>
              <a:defRPr sz="3200" kern="1200">
                <a:solidFill>
                  <a:srgbClr val="717171"/>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smtClean="0">
                <a:solidFill>
                  <a:srgbClr val="39683E"/>
                </a:solidFill>
                <a:latin typeface="+mn-lt"/>
              </a:rPr>
              <a:t>Update ACEND Dietetics Education Program Accreditation Standards</a:t>
            </a:r>
          </a:p>
          <a:p>
            <a:pPr marL="457200" indent="-457200" algn="l">
              <a:buFont typeface="Arial" panose="020B0604020202020204" pitchFamily="34" charset="0"/>
              <a:buChar char="•"/>
            </a:pPr>
            <a:r>
              <a:rPr lang="en-US" sz="2800" dirty="0" smtClean="0">
                <a:solidFill>
                  <a:srgbClr val="39683E"/>
                </a:solidFill>
                <a:latin typeface="+mn-lt"/>
              </a:rPr>
              <a:t>Update Examination Content Outlines (Test Specifications)</a:t>
            </a:r>
          </a:p>
          <a:p>
            <a:endParaRPr lang="en-US" dirty="0"/>
          </a:p>
        </p:txBody>
      </p:sp>
    </p:spTree>
    <p:extLst>
      <p:ext uri="{BB962C8B-B14F-4D97-AF65-F5344CB8AC3E}">
        <p14:creationId xmlns:p14="http://schemas.microsoft.com/office/powerpoint/2010/main" val="3933280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1295400"/>
            <a:ext cx="8077200" cy="4953000"/>
          </a:xfrm>
        </p:spPr>
        <p:txBody>
          <a:bodyPr/>
          <a:lstStyle/>
          <a:p>
            <a:pPr indent="0" algn="l"/>
            <a:endParaRPr lang="en-US" sz="2600" dirty="0">
              <a:latin typeface="+mn-lt"/>
            </a:endParaRPr>
          </a:p>
          <a:p>
            <a:pPr indent="0" algn="l"/>
            <a:r>
              <a:rPr lang="en-US" sz="2600" dirty="0" smtClean="0">
                <a:latin typeface="+mn-lt"/>
              </a:rPr>
              <a:t>For each activity statement, respondents were asked to indicate:</a:t>
            </a:r>
          </a:p>
          <a:p>
            <a:pPr marL="800100" indent="-457200" algn="l">
              <a:buFont typeface="Arial" panose="020B0604020202020204" pitchFamily="34" charset="0"/>
              <a:buChar char="•"/>
            </a:pPr>
            <a:r>
              <a:rPr lang="en-US" sz="2600" dirty="0" smtClean="0">
                <a:latin typeface="+mn-lt"/>
              </a:rPr>
              <a:t>way(s) involved: not involved / perform under supervision / perform with supervision / supervise/manage</a:t>
            </a:r>
          </a:p>
          <a:p>
            <a:pPr marL="800100" indent="-457200" algn="l">
              <a:buFont typeface="Arial" panose="020B0604020202020204" pitchFamily="34" charset="0"/>
              <a:buChar char="•"/>
            </a:pPr>
            <a:r>
              <a:rPr lang="en-US" sz="2600" dirty="0" smtClean="0">
                <a:latin typeface="+mn-lt"/>
              </a:rPr>
              <a:t>frequency (if involved): daily / weekly / monthly / less than monthly</a:t>
            </a:r>
          </a:p>
          <a:p>
            <a:pPr marL="800100" indent="-457200" algn="l">
              <a:buFont typeface="Arial" panose="020B0604020202020204" pitchFamily="34" charset="0"/>
              <a:buChar char="•"/>
            </a:pPr>
            <a:r>
              <a:rPr lang="en-US" sz="2600" dirty="0" smtClean="0">
                <a:latin typeface="+mn-lt"/>
              </a:rPr>
              <a:t>risk (if involved): very low / low / moderate / high / very high</a:t>
            </a:r>
            <a:endParaRPr lang="en-US" sz="2600" dirty="0">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15</a:t>
            </a:fld>
            <a:endParaRPr lang="en-US" dirty="0"/>
          </a:p>
        </p:txBody>
      </p:sp>
    </p:spTree>
    <p:extLst>
      <p:ext uri="{BB962C8B-B14F-4D97-AF65-F5344CB8AC3E}">
        <p14:creationId xmlns:p14="http://schemas.microsoft.com/office/powerpoint/2010/main" val="3919588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8077200" cy="685800"/>
          </a:xfrm>
        </p:spPr>
        <p:txBody>
          <a:bodyPr/>
          <a:lstStyle/>
          <a:p>
            <a:pPr algn="l"/>
            <a:r>
              <a:rPr lang="en-US" sz="2800" dirty="0" smtClean="0">
                <a:latin typeface="+mj-lt"/>
              </a:rPr>
              <a:t>Study Methodology</a:t>
            </a:r>
            <a:endParaRPr lang="en-US" sz="2800" dirty="0">
              <a:latin typeface="+mj-lt"/>
            </a:endParaRPr>
          </a:p>
          <a:p>
            <a:pPr algn="l"/>
            <a:endParaRPr lang="en-US" sz="2800" dirty="0"/>
          </a:p>
        </p:txBody>
      </p:sp>
      <p:sp>
        <p:nvSpPr>
          <p:cNvPr id="3" name="Text Placeholder 2"/>
          <p:cNvSpPr>
            <a:spLocks noGrp="1"/>
          </p:cNvSpPr>
          <p:nvPr>
            <p:ph type="body" sz="quarter" idx="13"/>
          </p:nvPr>
        </p:nvSpPr>
        <p:spPr>
          <a:xfrm>
            <a:off x="381000" y="1371600"/>
            <a:ext cx="8077200" cy="4038600"/>
          </a:xfrm>
        </p:spPr>
        <p:txBody>
          <a:bodyPr/>
          <a:lstStyle/>
          <a:p>
            <a:pPr marL="800100" indent="-457200" algn="l">
              <a:buFont typeface="Arial" panose="020B0604020202020204" pitchFamily="34" charset="0"/>
              <a:buChar char="•"/>
            </a:pPr>
            <a:r>
              <a:rPr lang="en-US" sz="2800" dirty="0" smtClean="0">
                <a:solidFill>
                  <a:srgbClr val="39683E"/>
                </a:solidFill>
                <a:latin typeface="+mn-lt"/>
              </a:rPr>
              <a:t>Pre-notification Postcard</a:t>
            </a:r>
          </a:p>
          <a:p>
            <a:pPr marL="800100" indent="-457200" algn="l">
              <a:buFont typeface="Arial" panose="020B0604020202020204" pitchFamily="34" charset="0"/>
              <a:buChar char="•"/>
            </a:pPr>
            <a:r>
              <a:rPr lang="en-US" sz="2800" dirty="0" smtClean="0">
                <a:solidFill>
                  <a:srgbClr val="39683E"/>
                </a:solidFill>
                <a:latin typeface="+mn-lt"/>
              </a:rPr>
              <a:t>Personalized invitation letter</a:t>
            </a:r>
          </a:p>
          <a:p>
            <a:pPr marL="800100" indent="-457200" algn="l">
              <a:buFont typeface="Arial" panose="020B0604020202020204" pitchFamily="34" charset="0"/>
              <a:buChar char="•"/>
            </a:pPr>
            <a:r>
              <a:rPr lang="en-US" sz="2800" dirty="0" smtClean="0">
                <a:solidFill>
                  <a:srgbClr val="39683E"/>
                </a:solidFill>
                <a:latin typeface="+mn-lt"/>
              </a:rPr>
              <a:t>Survey</a:t>
            </a:r>
          </a:p>
          <a:p>
            <a:pPr marL="800100" indent="-457200" algn="l">
              <a:buFont typeface="Arial" panose="020B0604020202020204" pitchFamily="34" charset="0"/>
              <a:buChar char="•"/>
            </a:pPr>
            <a:r>
              <a:rPr lang="en-US" sz="2800" dirty="0" smtClean="0">
                <a:solidFill>
                  <a:srgbClr val="39683E"/>
                </a:solidFill>
                <a:latin typeface="+mn-lt"/>
              </a:rPr>
              <a:t>Reminder Postcard</a:t>
            </a:r>
          </a:p>
          <a:p>
            <a:pPr marL="800100" indent="-457200" algn="l">
              <a:buFont typeface="Arial" panose="020B0604020202020204" pitchFamily="34" charset="0"/>
              <a:buChar char="•"/>
            </a:pPr>
            <a:r>
              <a:rPr lang="en-US" sz="2800" dirty="0" smtClean="0">
                <a:solidFill>
                  <a:srgbClr val="39683E"/>
                </a:solidFill>
                <a:latin typeface="+mn-lt"/>
              </a:rPr>
              <a:t>E-mail Reminder</a:t>
            </a:r>
          </a:p>
          <a:p>
            <a:pPr marL="800100" indent="-457200" algn="l">
              <a:buFont typeface="Arial" panose="020B0604020202020204" pitchFamily="34" charset="0"/>
              <a:buChar char="•"/>
            </a:pPr>
            <a:r>
              <a:rPr lang="en-US" sz="2800" dirty="0" smtClean="0">
                <a:solidFill>
                  <a:srgbClr val="39683E"/>
                </a:solidFill>
                <a:latin typeface="+mn-lt"/>
              </a:rPr>
              <a:t>Follow up Survey</a:t>
            </a:r>
          </a:p>
          <a:p>
            <a:pPr marL="800100" indent="-457200" algn="l">
              <a:buFont typeface="Arial" panose="020B0604020202020204" pitchFamily="34" charset="0"/>
              <a:buChar char="•"/>
            </a:pPr>
            <a:r>
              <a:rPr lang="en-US" sz="2800" dirty="0" smtClean="0">
                <a:solidFill>
                  <a:srgbClr val="39683E"/>
                </a:solidFill>
                <a:latin typeface="+mn-lt"/>
              </a:rPr>
              <a:t>Reminder Postcard</a:t>
            </a:r>
          </a:p>
          <a:p>
            <a:pPr marL="800100" indent="-457200" algn="l">
              <a:buFont typeface="Arial" panose="020B0604020202020204" pitchFamily="34" charset="0"/>
              <a:buChar char="•"/>
            </a:pPr>
            <a:r>
              <a:rPr lang="en-US" sz="2800" dirty="0" smtClean="0">
                <a:solidFill>
                  <a:srgbClr val="39683E"/>
                </a:solidFill>
                <a:latin typeface="+mn-lt"/>
              </a:rPr>
              <a:t>Reminder E-mail</a:t>
            </a:r>
          </a:p>
          <a:p>
            <a:pPr marL="800100" indent="-457200" algn="l">
              <a:buFont typeface="Arial" panose="020B0604020202020204" pitchFamily="34" charset="0"/>
              <a:buChar char="•"/>
            </a:pPr>
            <a:r>
              <a:rPr lang="en-US" sz="2800" dirty="0" smtClean="0">
                <a:solidFill>
                  <a:srgbClr val="39683E"/>
                </a:solidFill>
                <a:latin typeface="+mn-lt"/>
              </a:rPr>
              <a:t>Gift Card Incentives</a:t>
            </a:r>
            <a:endParaRPr lang="en-US" sz="2800" dirty="0">
              <a:solidFill>
                <a:srgbClr val="39683E"/>
              </a:solidFill>
              <a:latin typeface="+mn-lt"/>
            </a:endParaRPr>
          </a:p>
          <a:p>
            <a:pPr indent="0" algn="l"/>
            <a:endParaRPr lang="en-US" sz="2800" dirty="0">
              <a:solidFill>
                <a:srgbClr val="39683E"/>
              </a:solidFill>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16</a:t>
            </a:fld>
            <a:endParaRPr lang="en-US" dirty="0"/>
          </a:p>
        </p:txBody>
      </p:sp>
    </p:spTree>
    <p:extLst>
      <p:ext uri="{BB962C8B-B14F-4D97-AF65-F5344CB8AC3E}">
        <p14:creationId xmlns:p14="http://schemas.microsoft.com/office/powerpoint/2010/main" val="2013803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8077200" cy="685800"/>
          </a:xfrm>
        </p:spPr>
        <p:txBody>
          <a:bodyPr/>
          <a:lstStyle/>
          <a:p>
            <a:pPr algn="l"/>
            <a:r>
              <a:rPr lang="en-US" sz="2800" dirty="0" smtClean="0">
                <a:latin typeface="+mj-lt"/>
              </a:rPr>
              <a:t>Sampling Plan/Response Rate</a:t>
            </a:r>
            <a:endParaRPr lang="en-US" sz="2800" dirty="0">
              <a:latin typeface="+mj-lt"/>
            </a:endParaRPr>
          </a:p>
          <a:p>
            <a:pPr algn="l"/>
            <a:endParaRPr lang="en-US" sz="2800" dirty="0"/>
          </a:p>
        </p:txBody>
      </p:sp>
      <p:sp>
        <p:nvSpPr>
          <p:cNvPr id="3" name="Text Placeholder 2"/>
          <p:cNvSpPr>
            <a:spLocks noGrp="1"/>
          </p:cNvSpPr>
          <p:nvPr>
            <p:ph type="body" sz="quarter" idx="13"/>
          </p:nvPr>
        </p:nvSpPr>
        <p:spPr>
          <a:xfrm>
            <a:off x="381000" y="1371600"/>
            <a:ext cx="8077200" cy="4038600"/>
          </a:xfrm>
        </p:spPr>
        <p:txBody>
          <a:bodyPr/>
          <a:lstStyle/>
          <a:p>
            <a:pPr indent="0" algn="l"/>
            <a:r>
              <a:rPr lang="en-US" sz="2800" dirty="0" smtClean="0">
                <a:solidFill>
                  <a:srgbClr val="39683E"/>
                </a:solidFill>
                <a:latin typeface="+mn-lt"/>
              </a:rPr>
              <a:t>RDN  Sample - 3,400</a:t>
            </a:r>
          </a:p>
          <a:p>
            <a:pPr indent="0" algn="l"/>
            <a:r>
              <a:rPr lang="en-US" sz="2800" dirty="0" smtClean="0">
                <a:solidFill>
                  <a:srgbClr val="39683E"/>
                </a:solidFill>
                <a:latin typeface="+mn-lt"/>
              </a:rPr>
              <a:t>(registered up to 5 years)</a:t>
            </a:r>
          </a:p>
          <a:p>
            <a:pPr indent="0" algn="l"/>
            <a:r>
              <a:rPr lang="en-US" sz="2800" dirty="0" smtClean="0">
                <a:solidFill>
                  <a:srgbClr val="39683E"/>
                </a:solidFill>
                <a:latin typeface="+mn-lt"/>
              </a:rPr>
              <a:t>53% Response Rate</a:t>
            </a:r>
          </a:p>
          <a:p>
            <a:pPr indent="0" algn="l"/>
            <a:endParaRPr lang="en-US" sz="2800" dirty="0">
              <a:solidFill>
                <a:srgbClr val="39683E"/>
              </a:solidFill>
              <a:latin typeface="+mn-lt"/>
            </a:endParaRPr>
          </a:p>
          <a:p>
            <a:pPr indent="0" algn="l"/>
            <a:r>
              <a:rPr lang="en-US" sz="2800" dirty="0" smtClean="0">
                <a:solidFill>
                  <a:srgbClr val="39683E"/>
                </a:solidFill>
                <a:latin typeface="+mn-lt"/>
              </a:rPr>
              <a:t>NDTR  Sample – 2,100</a:t>
            </a:r>
          </a:p>
          <a:p>
            <a:pPr indent="0" algn="l"/>
            <a:r>
              <a:rPr lang="en-US" sz="2800" dirty="0" smtClean="0">
                <a:solidFill>
                  <a:srgbClr val="39683E"/>
                </a:solidFill>
                <a:latin typeface="+mn-lt"/>
              </a:rPr>
              <a:t>(registered up to 5 years)</a:t>
            </a:r>
          </a:p>
          <a:p>
            <a:pPr indent="0" algn="l"/>
            <a:r>
              <a:rPr lang="en-US" sz="2800" dirty="0" smtClean="0">
                <a:solidFill>
                  <a:srgbClr val="39683E"/>
                </a:solidFill>
                <a:latin typeface="+mn-lt"/>
              </a:rPr>
              <a:t>49% Response Rate</a:t>
            </a:r>
            <a:endParaRPr lang="en-US" sz="2800" dirty="0">
              <a:solidFill>
                <a:srgbClr val="39683E"/>
              </a:solidFill>
              <a:latin typeface="+mn-lt"/>
            </a:endParaRPr>
          </a:p>
          <a:p>
            <a:pPr indent="0" algn="l"/>
            <a:endParaRPr lang="en-US" sz="2800" dirty="0">
              <a:solidFill>
                <a:srgbClr val="39683E"/>
              </a:solidFill>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17</a:t>
            </a:fld>
            <a:endParaRPr lang="en-US" dirty="0"/>
          </a:p>
        </p:txBody>
      </p:sp>
    </p:spTree>
    <p:extLst>
      <p:ext uri="{BB962C8B-B14F-4D97-AF65-F5344CB8AC3E}">
        <p14:creationId xmlns:p14="http://schemas.microsoft.com/office/powerpoint/2010/main" val="3376213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18</a:t>
            </a:fld>
            <a:endParaRPr lang="en-US" dirty="0"/>
          </a:p>
        </p:txBody>
      </p:sp>
      <p:pic>
        <p:nvPicPr>
          <p:cNvPr id="5" name="Picture 4"/>
          <p:cNvPicPr>
            <a:picLocks noChangeAspect="1"/>
          </p:cNvPicPr>
          <p:nvPr/>
        </p:nvPicPr>
        <p:blipFill>
          <a:blip r:embed="rId3"/>
          <a:stretch>
            <a:fillRect/>
          </a:stretch>
        </p:blipFill>
        <p:spPr>
          <a:xfrm>
            <a:off x="1371600" y="941485"/>
            <a:ext cx="7010399" cy="5448841"/>
          </a:xfrm>
          <a:prstGeom prst="rect">
            <a:avLst/>
          </a:prstGeom>
        </p:spPr>
      </p:pic>
    </p:spTree>
    <p:extLst>
      <p:ext uri="{BB962C8B-B14F-4D97-AF65-F5344CB8AC3E}">
        <p14:creationId xmlns:p14="http://schemas.microsoft.com/office/powerpoint/2010/main" val="2424985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19</a:t>
            </a:fld>
            <a:endParaRPr lang="en-US" dirty="0"/>
          </a:p>
        </p:txBody>
      </p:sp>
      <p:pic>
        <p:nvPicPr>
          <p:cNvPr id="5" name="Picture 4"/>
          <p:cNvPicPr>
            <a:picLocks noChangeAspect="1"/>
          </p:cNvPicPr>
          <p:nvPr/>
        </p:nvPicPr>
        <p:blipFill>
          <a:blip r:embed="rId3"/>
          <a:stretch>
            <a:fillRect/>
          </a:stretch>
        </p:blipFill>
        <p:spPr>
          <a:xfrm>
            <a:off x="609600" y="914400"/>
            <a:ext cx="8077200" cy="5496603"/>
          </a:xfrm>
          <a:prstGeom prst="rect">
            <a:avLst/>
          </a:prstGeom>
        </p:spPr>
      </p:pic>
    </p:spTree>
    <p:extLst>
      <p:ext uri="{BB962C8B-B14F-4D97-AF65-F5344CB8AC3E}">
        <p14:creationId xmlns:p14="http://schemas.microsoft.com/office/powerpoint/2010/main" val="2706180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a:xfrm>
            <a:off x="228600" y="1524000"/>
            <a:ext cx="8686800" cy="4876800"/>
          </a:xfrm>
        </p:spPr>
        <p:txBody>
          <a:bodyPr/>
          <a:lstStyle/>
          <a:p>
            <a:endParaRPr lang="en-US" sz="2600" dirty="0" smtClean="0"/>
          </a:p>
          <a:p>
            <a:pPr marL="457200" indent="-457200">
              <a:buFont typeface="Arial" panose="020B0604020202020204" pitchFamily="34" charset="0"/>
              <a:buChar char="•"/>
            </a:pPr>
            <a:r>
              <a:rPr lang="en-US" sz="2400" dirty="0" smtClean="0"/>
              <a:t>Registry Statistics</a:t>
            </a:r>
          </a:p>
          <a:p>
            <a:pPr marL="457200" indent="-457200">
              <a:buFont typeface="Arial" panose="020B0604020202020204" pitchFamily="34" charset="0"/>
              <a:buChar char="•"/>
            </a:pPr>
            <a:r>
              <a:rPr lang="en-US" sz="2580" dirty="0" smtClean="0">
                <a:latin typeface="+mn-lt"/>
              </a:rPr>
              <a:t>Entry-Level </a:t>
            </a:r>
            <a:r>
              <a:rPr lang="en-US" sz="2580" dirty="0">
                <a:latin typeface="+mn-lt"/>
              </a:rPr>
              <a:t>Dietetics Practice </a:t>
            </a:r>
            <a:r>
              <a:rPr lang="en-US" sz="2580" dirty="0" smtClean="0">
                <a:latin typeface="+mn-lt"/>
              </a:rPr>
              <a:t>Audit</a:t>
            </a:r>
          </a:p>
          <a:p>
            <a:pPr marL="457200" indent="-457200">
              <a:buFont typeface="Arial" panose="020B0604020202020204" pitchFamily="34" charset="0"/>
              <a:buChar char="•"/>
            </a:pPr>
            <a:r>
              <a:rPr lang="en-US" sz="2580" dirty="0" smtClean="0">
                <a:latin typeface="+mn-lt"/>
              </a:rPr>
              <a:t>Updated Entry-Level Dietitian and Dietetic Technician Test Content Outline </a:t>
            </a:r>
          </a:p>
          <a:p>
            <a:pPr marL="457200" indent="-457200">
              <a:buFont typeface="Arial" panose="020B0604020202020204" pitchFamily="34" charset="0"/>
              <a:buChar char="•"/>
            </a:pPr>
            <a:r>
              <a:rPr lang="en-US" sz="2600" dirty="0" smtClean="0">
                <a:latin typeface="+mn-lt"/>
              </a:rPr>
              <a:t>PDP </a:t>
            </a:r>
            <a:r>
              <a:rPr lang="en-US" sz="2600" dirty="0">
                <a:latin typeface="+mn-lt"/>
              </a:rPr>
              <a:t>– Practice Competencies Initiative</a:t>
            </a:r>
          </a:p>
          <a:p>
            <a:pPr marL="457200" indent="-457200">
              <a:buFont typeface="Arial" panose="020B0604020202020204" pitchFamily="34" charset="0"/>
              <a:buChar char="•"/>
            </a:pPr>
            <a:r>
              <a:rPr lang="en-US" sz="2600" dirty="0" smtClean="0">
                <a:latin typeface="+mn-lt"/>
              </a:rPr>
              <a:t>Graduate </a:t>
            </a:r>
            <a:r>
              <a:rPr lang="en-US" sz="2600" dirty="0">
                <a:latin typeface="+mn-lt"/>
              </a:rPr>
              <a:t>Degree Registration Eligibility Requirement Resources</a:t>
            </a:r>
          </a:p>
          <a:p>
            <a:pPr marL="457200" indent="-457200">
              <a:buFont typeface="Arial" panose="020B0604020202020204" pitchFamily="34" charset="0"/>
              <a:buChar char="•"/>
            </a:pPr>
            <a:r>
              <a:rPr lang="en-US" sz="2600" dirty="0" smtClean="0">
                <a:latin typeface="+mn-lt"/>
              </a:rPr>
              <a:t>Online </a:t>
            </a:r>
            <a:r>
              <a:rPr lang="en-US" sz="2600" dirty="0">
                <a:latin typeface="+mn-lt"/>
              </a:rPr>
              <a:t>Registration Eligibility System Revision</a:t>
            </a:r>
          </a:p>
          <a:p>
            <a:endParaRPr lang="en-US" sz="2600" dirty="0" smtClean="0">
              <a:latin typeface="+mn-lt"/>
            </a:endParaRPr>
          </a:p>
        </p:txBody>
      </p:sp>
      <p:sp>
        <p:nvSpPr>
          <p:cNvPr id="4" name="Slide Number Placeholder 3"/>
          <p:cNvSpPr>
            <a:spLocks noGrp="1"/>
          </p:cNvSpPr>
          <p:nvPr>
            <p:ph type="sldNum" sz="quarter" idx="14"/>
          </p:nvPr>
        </p:nvSpPr>
        <p:spPr/>
        <p:txBody>
          <a:bodyPr/>
          <a:lstStyle/>
          <a:p>
            <a:pPr>
              <a:defRPr/>
            </a:pPr>
            <a:fld id="{6CB0682F-AD5A-48A6-B1B7-B7AC7885359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NDTRs PIII v PI : Setting(s)</a:t>
            </a:r>
            <a:endParaRPr lang="en-US" dirty="0"/>
          </a:p>
        </p:txBody>
      </p:sp>
      <p:sp>
        <p:nvSpPr>
          <p:cNvPr id="3" name="Footer Placeholder 2"/>
          <p:cNvSpPr>
            <a:spLocks noGrp="1"/>
          </p:cNvSpPr>
          <p:nvPr>
            <p:ph type="ftr" sz="quarter" idx="10"/>
          </p:nvPr>
        </p:nvSpPr>
        <p:spPr/>
        <p:txBody>
          <a:bodyPr/>
          <a:lstStyle/>
          <a:p>
            <a:pPr>
              <a:defRPr/>
            </a:pPr>
            <a:r>
              <a:rPr lang="en-US" altLang="en-US" smtClean="0"/>
              <a:t>CDR 2015 Practice Audit</a:t>
            </a:r>
            <a:endParaRPr lang="en-US" altLang="en-US"/>
          </a:p>
        </p:txBody>
      </p:sp>
      <p:sp>
        <p:nvSpPr>
          <p:cNvPr id="4" name="Slide Number Placeholder 3"/>
          <p:cNvSpPr>
            <a:spLocks noGrp="1"/>
          </p:cNvSpPr>
          <p:nvPr>
            <p:ph type="sldNum" sz="quarter" idx="11"/>
          </p:nvPr>
        </p:nvSpPr>
        <p:spPr/>
        <p:txBody>
          <a:bodyPr/>
          <a:lstStyle/>
          <a:p>
            <a:fld id="{E0354ECE-E1A3-4149-BC45-9A11428457EB}" type="slidenum">
              <a:rPr lang="en-US" altLang="en-US" smtClean="0"/>
              <a:pPr/>
              <a:t>20</a:t>
            </a:fld>
            <a:endParaRPr lang="en-US" altLang="en-US"/>
          </a:p>
        </p:txBody>
      </p:sp>
      <p:pic>
        <p:nvPicPr>
          <p:cNvPr id="6" name="Picture 5"/>
          <p:cNvPicPr>
            <a:picLocks noChangeAspect="1"/>
          </p:cNvPicPr>
          <p:nvPr/>
        </p:nvPicPr>
        <p:blipFill>
          <a:blip r:embed="rId3"/>
          <a:stretch>
            <a:fillRect/>
          </a:stretch>
        </p:blipFill>
        <p:spPr>
          <a:xfrm>
            <a:off x="850933" y="1074859"/>
            <a:ext cx="7422968" cy="4989242"/>
          </a:xfrm>
          <a:prstGeom prst="rect">
            <a:avLst/>
          </a:prstGeom>
        </p:spPr>
      </p:pic>
    </p:spTree>
    <p:extLst>
      <p:ext uri="{BB962C8B-B14F-4D97-AF65-F5344CB8AC3E}">
        <p14:creationId xmlns:p14="http://schemas.microsoft.com/office/powerpoint/2010/main" val="2758543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NDTRs PIII v PI: Demographics</a:t>
            </a:r>
            <a:endParaRPr lang="en-US" dirty="0"/>
          </a:p>
        </p:txBody>
      </p:sp>
      <p:sp>
        <p:nvSpPr>
          <p:cNvPr id="3" name="Footer Placeholder 2"/>
          <p:cNvSpPr>
            <a:spLocks noGrp="1"/>
          </p:cNvSpPr>
          <p:nvPr>
            <p:ph type="ftr" sz="quarter" idx="10"/>
          </p:nvPr>
        </p:nvSpPr>
        <p:spPr/>
        <p:txBody>
          <a:bodyPr/>
          <a:lstStyle/>
          <a:p>
            <a:pPr>
              <a:defRPr/>
            </a:pPr>
            <a:r>
              <a:rPr lang="en-US" altLang="en-US" smtClean="0"/>
              <a:t>CDR 2015 Practice Audit</a:t>
            </a:r>
            <a:endParaRPr lang="en-US" altLang="en-US"/>
          </a:p>
        </p:txBody>
      </p:sp>
      <p:sp>
        <p:nvSpPr>
          <p:cNvPr id="4" name="Slide Number Placeholder 3"/>
          <p:cNvSpPr>
            <a:spLocks noGrp="1"/>
          </p:cNvSpPr>
          <p:nvPr>
            <p:ph type="sldNum" sz="quarter" idx="11"/>
          </p:nvPr>
        </p:nvSpPr>
        <p:spPr/>
        <p:txBody>
          <a:bodyPr/>
          <a:lstStyle/>
          <a:p>
            <a:fld id="{E0354ECE-E1A3-4149-BC45-9A11428457EB}" type="slidenum">
              <a:rPr lang="en-US" altLang="en-US" smtClean="0"/>
              <a:pPr/>
              <a:t>21</a:t>
            </a:fld>
            <a:endParaRPr lang="en-US" altLang="en-US"/>
          </a:p>
        </p:txBody>
      </p:sp>
      <p:pic>
        <p:nvPicPr>
          <p:cNvPr id="6" name="Picture 5"/>
          <p:cNvPicPr>
            <a:picLocks noChangeAspect="1"/>
          </p:cNvPicPr>
          <p:nvPr/>
        </p:nvPicPr>
        <p:blipFill>
          <a:blip r:embed="rId3"/>
          <a:stretch>
            <a:fillRect/>
          </a:stretch>
        </p:blipFill>
        <p:spPr>
          <a:xfrm>
            <a:off x="859797" y="1066800"/>
            <a:ext cx="7422968" cy="4989242"/>
          </a:xfrm>
          <a:prstGeom prst="rect">
            <a:avLst/>
          </a:prstGeom>
        </p:spPr>
      </p:pic>
    </p:spTree>
    <p:extLst>
      <p:ext uri="{BB962C8B-B14F-4D97-AF65-F5344CB8AC3E}">
        <p14:creationId xmlns:p14="http://schemas.microsoft.com/office/powerpoint/2010/main" val="4179692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81000" y="1622854"/>
            <a:ext cx="8077200" cy="990600"/>
          </a:xfrm>
        </p:spPr>
        <p:txBody>
          <a:bodyPr/>
          <a:lstStyle/>
          <a:p>
            <a:r>
              <a:rPr lang="en-US" sz="3400" dirty="0" smtClean="0">
                <a:latin typeface="+mj-lt"/>
              </a:rPr>
              <a:t>Entry-Level </a:t>
            </a:r>
          </a:p>
          <a:p>
            <a:r>
              <a:rPr lang="en-US" sz="2800" dirty="0" smtClean="0"/>
              <a:t> </a:t>
            </a:r>
            <a:endParaRPr lang="en-US" sz="2800" dirty="0"/>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22</a:t>
            </a:fld>
            <a:endParaRPr lang="en-US" dirty="0"/>
          </a:p>
        </p:txBody>
      </p:sp>
      <p:sp>
        <p:nvSpPr>
          <p:cNvPr id="5" name="Text Placeholder 1"/>
          <p:cNvSpPr>
            <a:spLocks noGrp="1"/>
          </p:cNvSpPr>
          <p:nvPr>
            <p:ph type="body" sz="quarter" idx="12"/>
          </p:nvPr>
        </p:nvSpPr>
        <p:spPr>
          <a:xfrm>
            <a:off x="609600" y="2590800"/>
            <a:ext cx="8077200" cy="1905000"/>
          </a:xfrm>
        </p:spPr>
        <p:txBody>
          <a:bodyPr/>
          <a:lstStyle/>
          <a:p>
            <a:pPr indent="0" algn="l"/>
            <a:r>
              <a:rPr lang="en-US" sz="3400" dirty="0" smtClean="0">
                <a:latin typeface="+mj-lt"/>
              </a:rPr>
              <a:t>Validated as Three </a:t>
            </a:r>
            <a:r>
              <a:rPr lang="en-US" sz="3400" dirty="0">
                <a:latin typeface="+mj-lt"/>
              </a:rPr>
              <a:t>or </a:t>
            </a:r>
            <a:r>
              <a:rPr lang="en-US" sz="3400" dirty="0" smtClean="0">
                <a:latin typeface="+mj-lt"/>
              </a:rPr>
              <a:t>Less Years </a:t>
            </a:r>
            <a:r>
              <a:rPr lang="en-US" sz="3400" dirty="0">
                <a:latin typeface="+mj-lt"/>
              </a:rPr>
              <a:t>in </a:t>
            </a:r>
            <a:r>
              <a:rPr lang="en-US" sz="3400" dirty="0" smtClean="0">
                <a:latin typeface="+mj-lt"/>
              </a:rPr>
              <a:t>Practice</a:t>
            </a:r>
            <a:endParaRPr lang="en-US" sz="3400" dirty="0">
              <a:latin typeface="+mj-lt"/>
            </a:endParaRPr>
          </a:p>
        </p:txBody>
      </p:sp>
    </p:spTree>
    <p:extLst>
      <p:ext uri="{BB962C8B-B14F-4D97-AF65-F5344CB8AC3E}">
        <p14:creationId xmlns:p14="http://schemas.microsoft.com/office/powerpoint/2010/main" val="509231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1219200"/>
            <a:ext cx="8077200" cy="990600"/>
          </a:xfrm>
        </p:spPr>
        <p:txBody>
          <a:bodyPr/>
          <a:lstStyle/>
          <a:p>
            <a:r>
              <a:rPr lang="en-US" sz="2800" dirty="0" smtClean="0">
                <a:latin typeface="+mj-lt"/>
              </a:rPr>
              <a:t>Test Specification Development</a:t>
            </a:r>
          </a:p>
          <a:p>
            <a:r>
              <a:rPr lang="en-US" sz="2800" dirty="0" smtClean="0">
                <a:latin typeface="+mj-lt"/>
              </a:rPr>
              <a:t>Task Force - NDTR</a:t>
            </a:r>
            <a:endParaRPr lang="en-US" sz="2800" dirty="0">
              <a:latin typeface="+mj-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39767158"/>
              </p:ext>
            </p:extLst>
          </p:nvPr>
        </p:nvGraphicFramePr>
        <p:xfrm>
          <a:off x="762000" y="2174543"/>
          <a:ext cx="7772400" cy="4136116"/>
        </p:xfrm>
        <a:graphic>
          <a:graphicData uri="http://schemas.openxmlformats.org/drawingml/2006/table">
            <a:tbl>
              <a:tblPr firstRow="1" firstCol="1" bandRow="1"/>
              <a:tblGrid>
                <a:gridCol w="3886200"/>
                <a:gridCol w="3886200"/>
              </a:tblGrid>
              <a:tr h="318468">
                <a:tc>
                  <a:txBody>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Clinical/Community Practice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Food Service Systems Management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Paula Leibovitz, MS, RD, CDE, CDN, Chair</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Margaret Garfoot, MS, RD</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Karen Brtko, DTR</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Isolda Lyon, RD, LDN</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Molly Gee, MEd, RD, LD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Victoria Rethmeier, MS, RD, CDE, LMNT</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Joann Gruner, MBA, RD, LD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Kevin Sauer, PhD, RD, LD</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Christine Hartney, MS, RD, CNSC</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Jodi Weber, DTR</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Kathryn Hardison, MS,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57070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Coleen Liscano, MS, RDN, CSP, CDN,  </a:t>
                      </a:r>
                    </a:p>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CNSC, IBCLC</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CDR/Pearson VUE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Khursheed Navder, PhD, RD, FAND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Kay Manger Hague, RD – CDR</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Aspen Perovich, MS,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Julie Miles, - Pearson VUE</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Becky Sulik, RDN, CDE, LD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Xinrui Wang – Pearson VUE</a:t>
                      </a:r>
                    </a:p>
                  </a:txBody>
                  <a:tcPr marL="68580" marR="68580" marT="9525" marB="0">
                    <a:lnL>
                      <a:noFill/>
                    </a:lnL>
                    <a:lnR>
                      <a:noFill/>
                    </a:lnR>
                    <a:lnT>
                      <a:noFill/>
                    </a:lnT>
                    <a:lnB>
                      <a:noFill/>
                    </a:lnB>
                  </a:tcPr>
                </a:tc>
              </a:tr>
              <a:tr h="318468">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Holly Trueblood, DTR</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Juli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Goerend</a:t>
                      </a:r>
                      <a:r>
                        <a:rPr lang="en-US" sz="1600" dirty="0">
                          <a:effectLst/>
                          <a:latin typeface="Calibri" panose="020F0502020204030204" pitchFamily="34" charset="0"/>
                          <a:ea typeface="Calibri" panose="020F0502020204030204" pitchFamily="34" charset="0"/>
                          <a:cs typeface="Times New Roman" panose="02020603050405020304" pitchFamily="18" charset="0"/>
                        </a:rPr>
                        <a:t> – Pearson VUE</a:t>
                      </a:r>
                    </a:p>
                  </a:txBody>
                  <a:tcPr marL="68580" marR="68580" marT="9525" marB="0">
                    <a:lnL>
                      <a:noFill/>
                    </a:lnL>
                    <a:lnR>
                      <a:noFill/>
                    </a:lnR>
                    <a:lnT>
                      <a:noFill/>
                    </a:lnT>
                    <a:lnB>
                      <a:noFill/>
                    </a:lnB>
                  </a:tcPr>
                </a:tc>
              </a:tr>
            </a:tbl>
          </a:graphicData>
        </a:graphic>
      </p:graphicFrame>
    </p:spTree>
    <p:extLst>
      <p:ext uri="{BB962C8B-B14F-4D97-AF65-F5344CB8AC3E}">
        <p14:creationId xmlns:p14="http://schemas.microsoft.com/office/powerpoint/2010/main" val="931166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24</a:t>
            </a:fld>
            <a:endParaRPr lang="en-US" dirty="0"/>
          </a:p>
        </p:txBody>
      </p:sp>
      <p:sp>
        <p:nvSpPr>
          <p:cNvPr id="5" name="Text Placeholder 1"/>
          <p:cNvSpPr txBox="1">
            <a:spLocks/>
          </p:cNvSpPr>
          <p:nvPr/>
        </p:nvSpPr>
        <p:spPr bwMode="auto">
          <a:xfrm>
            <a:off x="533400" y="780434"/>
            <a:ext cx="8077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0"/>
              </a:spcBef>
              <a:spcAft>
                <a:spcPct val="0"/>
              </a:spcAft>
              <a:buFont typeface="Arial" pitchFamily="34" charset="0"/>
              <a:defRPr sz="36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latin typeface="+mj-lt"/>
              </a:rPr>
              <a:t>Test Specification Development</a:t>
            </a:r>
          </a:p>
          <a:p>
            <a:r>
              <a:rPr lang="en-US" sz="2800" dirty="0" smtClean="0">
                <a:latin typeface="+mj-lt"/>
              </a:rPr>
              <a:t>Task Force - RDN</a:t>
            </a:r>
            <a:endParaRPr lang="en-US" sz="2800" dirty="0">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2343677964"/>
              </p:ext>
            </p:extLst>
          </p:nvPr>
        </p:nvGraphicFramePr>
        <p:xfrm>
          <a:off x="952500" y="1676400"/>
          <a:ext cx="7239000" cy="4689673"/>
        </p:xfrm>
        <a:graphic>
          <a:graphicData uri="http://schemas.openxmlformats.org/drawingml/2006/table">
            <a:tbl>
              <a:tblPr firstRow="1" firstCol="1" bandRow="1"/>
              <a:tblGrid>
                <a:gridCol w="3619500"/>
                <a:gridCol w="3619500"/>
              </a:tblGrid>
              <a:tr h="264160">
                <a:tc>
                  <a:txBody>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Clinical/Community Practice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Foodservice Systems Management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Paula Leibovitz, MS, RD, CDE, CDN, Chair</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Kathryn Lawson, MS, RDN, CD</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Feon Cheng, MPH, RDN</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Jeffrey Ketcham, MBA, RD</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Robin Evans, MPH,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Mary Beth Ohlms, MEd, RD, LDN</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Molly Gee, MEd, RD, LD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Kevin Sauer, PhD, RD, LD</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Laura Romig Gollins, MBA,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Kathryn Hardison, MS,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CDR/Pearson VUE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Kathryn Hamilton, MA,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Kay Manger Hague, RD – CDR</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Young Hee Kim, MS, RD, LDN, CNSC</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Julie Miles, - Pearson VUE</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Rachel Kossover, MPH, RDN</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Xinrui Wang – Pearson VUE</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Coleen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Liscano</a:t>
                      </a:r>
                      <a:r>
                        <a:rPr lang="en-US" sz="1600" dirty="0">
                          <a:effectLst/>
                          <a:latin typeface="Calibri" panose="020F0502020204030204" pitchFamily="34" charset="0"/>
                          <a:ea typeface="Calibri" panose="020F0502020204030204" pitchFamily="34" charset="0"/>
                          <a:cs typeface="Times New Roman" panose="02020603050405020304" pitchFamily="18" charset="0"/>
                        </a:rPr>
                        <a:t>, MS, RDN, CSP, CDN,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CNSC, IBCLC</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Juli Goerend – Pearson VUE</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Khursheed Navder, PhD, RD, FAND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Aspen Perovich, MS,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Bruce Rengers, PhD, RD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Becky Sulik, RDN, CDE, LD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r h="264160">
                <a:tc>
                  <a:txBody>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Pauline Williams, PhD, MPA, RDN, CD</a:t>
                      </a:r>
                    </a:p>
                  </a:txBody>
                  <a:tcPr marL="68580" marR="68580" marT="9525" marB="0">
                    <a:lnL>
                      <a:noFill/>
                    </a:lnL>
                    <a:lnR>
                      <a:noFill/>
                    </a:lnR>
                    <a:lnT>
                      <a:noFill/>
                    </a:lnT>
                    <a:lnB>
                      <a:noFill/>
                    </a:lnB>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lnL>
                      <a:noFill/>
                    </a:lnL>
                    <a:lnR>
                      <a:noFill/>
                    </a:lnR>
                    <a:lnT>
                      <a:noFill/>
                    </a:lnT>
                    <a:lnB>
                      <a:noFill/>
                    </a:lnB>
                  </a:tcPr>
                </a:tc>
              </a:tr>
            </a:tbl>
          </a:graphicData>
        </a:graphic>
      </p:graphicFrame>
    </p:spTree>
    <p:extLst>
      <p:ext uri="{BB962C8B-B14F-4D97-AF65-F5344CB8AC3E}">
        <p14:creationId xmlns:p14="http://schemas.microsoft.com/office/powerpoint/2010/main" val="2467020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1524000"/>
            <a:ext cx="8077200" cy="2667000"/>
          </a:xfrm>
        </p:spPr>
        <p:txBody>
          <a:bodyPr/>
          <a:lstStyle/>
          <a:p>
            <a:pPr indent="0" algn="l"/>
            <a:r>
              <a:rPr lang="en-US" sz="2600" dirty="0" smtClean="0">
                <a:latin typeface="Calibri   "/>
              </a:rPr>
              <a:t>Translating the Practice Audit Results into Test Specifications</a:t>
            </a:r>
          </a:p>
          <a:p>
            <a:pPr indent="0" algn="l"/>
            <a:endParaRPr lang="en-US" sz="2600" dirty="0">
              <a:latin typeface="Calibri   "/>
            </a:endParaRPr>
          </a:p>
          <a:p>
            <a:pPr marL="800100" indent="-457200" algn="l">
              <a:buFont typeface="Arial" panose="020B0604020202020204" pitchFamily="34" charset="0"/>
              <a:buChar char="•"/>
            </a:pPr>
            <a:r>
              <a:rPr lang="en-US" sz="2600" dirty="0" smtClean="0">
                <a:latin typeface="Calibri   "/>
              </a:rPr>
              <a:t>Involvement</a:t>
            </a:r>
          </a:p>
          <a:p>
            <a:pPr marL="800100" indent="-457200" algn="l">
              <a:buFont typeface="Arial" panose="020B0604020202020204" pitchFamily="34" charset="0"/>
              <a:buChar char="•"/>
            </a:pPr>
            <a:r>
              <a:rPr lang="en-US" sz="2600" dirty="0" smtClean="0">
                <a:latin typeface="Calibri   "/>
              </a:rPr>
              <a:t>Frequency</a:t>
            </a:r>
          </a:p>
          <a:p>
            <a:pPr marL="800100" indent="-457200" algn="l">
              <a:buFont typeface="Arial" panose="020B0604020202020204" pitchFamily="34" charset="0"/>
              <a:buChar char="•"/>
            </a:pPr>
            <a:r>
              <a:rPr lang="en-US" sz="2600" dirty="0" smtClean="0">
                <a:latin typeface="Calibri   "/>
              </a:rPr>
              <a:t>Risk</a:t>
            </a:r>
            <a:endParaRPr lang="en-US" sz="2600" dirty="0">
              <a:latin typeface="Calibri   "/>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25</a:t>
            </a:fld>
            <a:endParaRPr lang="en-US" dirty="0"/>
          </a:p>
        </p:txBody>
      </p:sp>
    </p:spTree>
    <p:extLst>
      <p:ext uri="{BB962C8B-B14F-4D97-AF65-F5344CB8AC3E}">
        <p14:creationId xmlns:p14="http://schemas.microsoft.com/office/powerpoint/2010/main" val="3132182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5257800" cy="685800"/>
          </a:xfrm>
        </p:spPr>
        <p:txBody>
          <a:bodyPr/>
          <a:lstStyle/>
          <a:p>
            <a:pPr algn="l"/>
            <a:r>
              <a:rPr lang="en-US" sz="2800" dirty="0" smtClean="0">
                <a:latin typeface="+mj-lt"/>
              </a:rPr>
              <a:t>NDTR Test Specifications</a:t>
            </a:r>
            <a:endParaRPr lang="en-US" sz="2800" dirty="0">
              <a:latin typeface="+mj-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36672883"/>
              </p:ext>
            </p:extLst>
          </p:nvPr>
        </p:nvGraphicFramePr>
        <p:xfrm>
          <a:off x="228600" y="1448978"/>
          <a:ext cx="4157345" cy="5284089"/>
        </p:xfrm>
        <a:graphic>
          <a:graphicData uri="http://schemas.openxmlformats.org/drawingml/2006/table">
            <a:tbl>
              <a:tblPr firstRow="1" firstCol="1" bandRow="1">
                <a:tableStyleId>{5C22544A-7EE6-4342-B048-85BDC9FD1C3A}</a:tableStyleId>
              </a:tblPr>
              <a:tblGrid>
                <a:gridCol w="353695"/>
                <a:gridCol w="3175000"/>
                <a:gridCol w="628650"/>
              </a:tblGrid>
              <a:tr h="0">
                <a:tc>
                  <a:txBody>
                    <a:bodyPr/>
                    <a:lstStyle/>
                    <a:p>
                      <a:pPr marL="0" marR="0" algn="ctr">
                        <a:lnSpc>
                          <a:spcPct val="107000"/>
                        </a:lnSpc>
                        <a:spcBef>
                          <a:spcPts val="0"/>
                        </a:spcBef>
                        <a:spcAft>
                          <a:spcPts val="0"/>
                        </a:spcAft>
                        <a:tabLst>
                          <a:tab pos="2743200" algn="ctr"/>
                          <a:tab pos="5486400" algn="r"/>
                        </a:tabLst>
                      </a:pPr>
                      <a:r>
                        <a:rPr lang="en-US" sz="1200" dirty="0">
                          <a:effectLst/>
                        </a:rPr>
                        <a:t>I.</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743200" algn="ctr"/>
                          <a:tab pos="5486400" algn="r"/>
                        </a:tabLst>
                      </a:pPr>
                      <a:r>
                        <a:rPr lang="en-US" sz="1200" b="0" dirty="0">
                          <a:solidFill>
                            <a:schemeClr val="tx1"/>
                          </a:solidFill>
                          <a:effectLst/>
                        </a:rPr>
                        <a:t>Food and Nutrition Sciences</a:t>
                      </a:r>
                      <a:endParaRPr lang="en-US" sz="1200" b="0" dirty="0">
                        <a:solidFill>
                          <a:schemeClr val="tx1"/>
                        </a:solidFill>
                        <a:effectLst/>
                        <a:latin typeface="CG Times (W1)"/>
                        <a:ea typeface="Times New Roman" panose="02020603050405020304" pitchFamily="18" charset="0"/>
                        <a:cs typeface="Times New Roman" panose="02020603050405020304" pitchFamily="18" charset="0"/>
                      </a:endParaRPr>
                    </a:p>
                  </a:txBody>
                  <a:tcPr marL="68580" marR="68580" marT="0" marB="0">
                    <a:solidFill>
                      <a:srgbClr val="E9EDF4"/>
                    </a:solidFill>
                  </a:tcPr>
                </a:tc>
                <a:tc>
                  <a:txBody>
                    <a:bodyPr/>
                    <a:lstStyle/>
                    <a:p>
                      <a:pPr marL="0" marR="0" algn="ctr">
                        <a:lnSpc>
                          <a:spcPct val="107000"/>
                        </a:lnSpc>
                        <a:spcBef>
                          <a:spcPts val="0"/>
                        </a:spcBef>
                        <a:spcAft>
                          <a:spcPts val="0"/>
                        </a:spcAft>
                        <a:tabLst>
                          <a:tab pos="2743200" algn="ctr"/>
                          <a:tab pos="5486400" algn="r"/>
                        </a:tabLst>
                      </a:pPr>
                      <a:r>
                        <a:rPr lang="en-US" sz="1200" b="0" dirty="0">
                          <a:solidFill>
                            <a:schemeClr val="tx1"/>
                          </a:solidFill>
                          <a:effectLst/>
                        </a:rPr>
                        <a:t>10%</a:t>
                      </a:r>
                      <a:endParaRPr lang="en-US" sz="1200" b="0" dirty="0">
                        <a:solidFill>
                          <a:schemeClr val="tx1"/>
                        </a:solidFill>
                        <a:effectLst/>
                        <a:latin typeface="CG Times (W1)"/>
                        <a:ea typeface="Times New Roman" panose="02020603050405020304" pitchFamily="18" charset="0"/>
                        <a:cs typeface="Times New Roman" panose="02020603050405020304" pitchFamily="18" charset="0"/>
                      </a:endParaRPr>
                    </a:p>
                  </a:txBody>
                  <a:tcPr marL="68580" marR="68580" marT="0" marB="0">
                    <a:solidFill>
                      <a:srgbClr val="E9EDF4"/>
                    </a:solidFill>
                  </a:tcPr>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743200" algn="ctr"/>
                          <a:tab pos="5486400" algn="r"/>
                        </a:tabLst>
                      </a:pPr>
                      <a:r>
                        <a:rPr lang="en-US" sz="1200" dirty="0">
                          <a:effectLst/>
                        </a:rPr>
                        <a:t>A.   Principles of Food Preparation</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tabLst>
                          <a:tab pos="4572000" algn="l"/>
                        </a:tabLst>
                      </a:pPr>
                      <a:r>
                        <a:rPr lang="en-US" sz="1200">
                          <a:effectLst/>
                        </a:rPr>
                        <a:t>B.   Food Composition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dirty="0">
                          <a:effectLst/>
                        </a:rPr>
                        <a:t>C.   Principles of Basic and Normal Nutrition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II.</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Nutrition Care for Individuals and Groups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34%</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A.   Screening and Assessment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B.   Diagnosis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C.   Planning and Intervention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D.   Monitoring and Evaluation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III.</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Principles of Education and Training</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7%</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dirty="0">
                          <a:effectLst/>
                        </a:rPr>
                        <a:t>A.   Assessment and Planning</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B.   Implementation and Evaluation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IV.</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Foodservice Systems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22%</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A.   Menu Development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B.   Procurement and Supply Management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C.   Food Production, Distribution, and Service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D.   Sanitation, Safety, and Equipment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V.</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Management of Food and Nutrition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27%</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A.   Human Resources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B.   Finance and Materials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C.   Marketing Products and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D.   Management Principles and Functions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0">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E.   Quality Processes and Research</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dirty="0">
                          <a:effectLst/>
                        </a:rPr>
                        <a:t> </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51728752"/>
              </p:ext>
            </p:extLst>
          </p:nvPr>
        </p:nvGraphicFramePr>
        <p:xfrm>
          <a:off x="4555930" y="1448978"/>
          <a:ext cx="4359470" cy="4270103"/>
        </p:xfrm>
        <a:graphic>
          <a:graphicData uri="http://schemas.openxmlformats.org/drawingml/2006/table">
            <a:tbl>
              <a:tblPr firstRow="1" firstCol="1" bandRow="1">
                <a:tableStyleId>{5C22544A-7EE6-4342-B048-85BDC9FD1C3A}</a:tableStyleId>
              </a:tblPr>
              <a:tblGrid>
                <a:gridCol w="370891"/>
                <a:gridCol w="3329365"/>
                <a:gridCol w="659214"/>
              </a:tblGrid>
              <a:tr h="232485">
                <a:tc>
                  <a:txBody>
                    <a:bodyPr/>
                    <a:lstStyle/>
                    <a:p>
                      <a:pPr marL="0" marR="0" algn="ctr">
                        <a:lnSpc>
                          <a:spcPct val="107000"/>
                        </a:lnSpc>
                        <a:spcBef>
                          <a:spcPts val="0"/>
                        </a:spcBef>
                        <a:spcAft>
                          <a:spcPts val="0"/>
                        </a:spcAft>
                        <a:tabLst>
                          <a:tab pos="2743200" algn="ctr"/>
                          <a:tab pos="5486400" algn="r"/>
                        </a:tabLst>
                      </a:pPr>
                      <a:r>
                        <a:rPr lang="en-US" sz="1200" dirty="0">
                          <a:effectLst/>
                        </a:rPr>
                        <a:t>I.</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b="0" dirty="0">
                          <a:solidFill>
                            <a:schemeClr val="tx1"/>
                          </a:solidFill>
                          <a:effectLst/>
                        </a:rPr>
                        <a:t>Nutrition Science and Care for Individuals and Groups</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DF4"/>
                    </a:solidFill>
                  </a:tcPr>
                </a:tc>
                <a:tc>
                  <a:txBody>
                    <a:bodyPr/>
                    <a:lstStyle/>
                    <a:p>
                      <a:pPr marL="0" marR="0" algn="ctr">
                        <a:lnSpc>
                          <a:spcPct val="107000"/>
                        </a:lnSpc>
                        <a:spcBef>
                          <a:spcPts val="0"/>
                        </a:spcBef>
                        <a:spcAft>
                          <a:spcPts val="0"/>
                        </a:spcAft>
                        <a:tabLst>
                          <a:tab pos="2743200" algn="ctr"/>
                          <a:tab pos="5486400" algn="r"/>
                        </a:tabLst>
                      </a:pPr>
                      <a:r>
                        <a:rPr lang="en-US" sz="1200" b="0" dirty="0">
                          <a:solidFill>
                            <a:schemeClr val="tx1"/>
                          </a:solidFill>
                          <a:effectLst/>
                        </a:rPr>
                        <a:t>44%</a:t>
                      </a:r>
                      <a:endParaRPr lang="en-US" sz="1200" b="0" dirty="0">
                        <a:solidFill>
                          <a:schemeClr val="tx1"/>
                        </a:solidFill>
                        <a:effectLst/>
                        <a:latin typeface="CG Times (W1)"/>
                        <a:ea typeface="Times New Roman" panose="02020603050405020304" pitchFamily="18" charset="0"/>
                        <a:cs typeface="Times New Roman" panose="02020603050405020304" pitchFamily="18" charset="0"/>
                      </a:endParaRPr>
                    </a:p>
                  </a:txBody>
                  <a:tcPr marL="68580" marR="68580" marT="0" marB="0">
                    <a:solidFill>
                      <a:srgbClr val="E9EDF4"/>
                    </a:solidFill>
                  </a:tcPr>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dirty="0">
                          <a:effectLst/>
                        </a:rPr>
                        <a:t>A</a:t>
                      </a:r>
                      <a:r>
                        <a:rPr lang="en-US" sz="1200" dirty="0" smtClean="0">
                          <a:effectLst/>
                        </a:rPr>
                        <a:t>. Principles of Basic and Normal Nutrition</a:t>
                      </a:r>
                    </a:p>
                    <a:p>
                      <a:pPr marL="0" marR="0">
                        <a:lnSpc>
                          <a:spcPct val="107000"/>
                        </a:lnSpc>
                        <a:spcBef>
                          <a:spcPts val="0"/>
                        </a:spcBef>
                        <a:spcAft>
                          <a:spcPts val="0"/>
                        </a:spcAft>
                        <a:tabLst>
                          <a:tab pos="4572000" algn="l"/>
                        </a:tabLst>
                      </a:pPr>
                      <a:r>
                        <a:rPr lang="en-US" sz="1200" dirty="0" smtClean="0">
                          <a:effectLst/>
                        </a:rPr>
                        <a:t>B. </a:t>
                      </a:r>
                      <a:r>
                        <a:rPr lang="en-US" sz="1200" dirty="0">
                          <a:effectLst/>
                        </a:rPr>
                        <a:t>Screening and Assessment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dirty="0" smtClean="0">
                          <a:effectLst/>
                        </a:rPr>
                        <a:t>C.. </a:t>
                      </a:r>
                      <a:r>
                        <a:rPr lang="en-US" sz="1200" dirty="0">
                          <a:effectLst/>
                        </a:rPr>
                        <a:t>Planning and Intervention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dirty="0" smtClean="0">
                          <a:effectLst/>
                        </a:rPr>
                        <a:t>D </a:t>
                      </a:r>
                      <a:r>
                        <a:rPr lang="en-US" sz="1200" dirty="0">
                          <a:effectLst/>
                        </a:rPr>
                        <a:t>Monitoring and Evaluation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dirty="0">
                          <a:effectLst/>
                        </a:rPr>
                        <a:t> </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II.</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Food Science and Food Service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24%</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A. Menu Development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B. Procurement and Supply Management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C. Food Production, Distribution, and Service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D. Sanitation, Safety, Facility and Equipment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III.</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Management of Food and Nutrition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32%</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200">
                          <a:effectLst/>
                        </a:rPr>
                        <a:t>A. Human Resources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B. Finance and Materials</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C. Marketing Products and Services</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D. Management Principles and Functions</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r>
              <a:tr h="232485">
                <a:tc>
                  <a:txBody>
                    <a:bodyPr/>
                    <a:lstStyle/>
                    <a:p>
                      <a:pPr marL="0" marR="0" algn="ctr">
                        <a:lnSpc>
                          <a:spcPct val="107000"/>
                        </a:lnSpc>
                        <a:spcBef>
                          <a:spcPts val="0"/>
                        </a:spcBef>
                        <a:spcAft>
                          <a:spcPts val="0"/>
                        </a:spcAft>
                        <a:tabLst>
                          <a:tab pos="2743200" algn="ctr"/>
                          <a:tab pos="5486400" algn="r"/>
                        </a:tabLst>
                      </a:pPr>
                      <a:r>
                        <a:rPr lang="en-US" sz="1200">
                          <a:effectLst/>
                        </a:rPr>
                        <a:t> </a:t>
                      </a:r>
                      <a:endParaRPr lang="en-US" sz="12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E. Quality Processes and Research</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tabLst>
                          <a:tab pos="2743200" algn="ctr"/>
                          <a:tab pos="5486400" algn="r"/>
                        </a:tabLst>
                      </a:pPr>
                      <a:r>
                        <a:rPr lang="en-US" sz="1200" dirty="0">
                          <a:effectLst/>
                        </a:rPr>
                        <a:t> </a:t>
                      </a:r>
                      <a:endParaRPr lang="en-US" sz="1200" dirty="0">
                        <a:effectLst/>
                        <a:latin typeface="CG Times (W1)"/>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9" name="TextBox 8"/>
          <p:cNvSpPr txBox="1"/>
          <p:nvPr/>
        </p:nvSpPr>
        <p:spPr>
          <a:xfrm>
            <a:off x="1143000" y="1024618"/>
            <a:ext cx="2590800" cy="369332"/>
          </a:xfrm>
          <a:prstGeom prst="rect">
            <a:avLst/>
          </a:prstGeom>
          <a:noFill/>
        </p:spPr>
        <p:txBody>
          <a:bodyPr wrap="square" rtlCol="0">
            <a:spAutoFit/>
          </a:bodyPr>
          <a:lstStyle/>
          <a:p>
            <a:pPr algn="ctr"/>
            <a:r>
              <a:rPr lang="en-US" dirty="0" smtClean="0"/>
              <a:t>2012</a:t>
            </a:r>
            <a:endParaRPr lang="en-US" dirty="0"/>
          </a:p>
        </p:txBody>
      </p:sp>
      <p:sp>
        <p:nvSpPr>
          <p:cNvPr id="10" name="TextBox 9"/>
          <p:cNvSpPr txBox="1"/>
          <p:nvPr/>
        </p:nvSpPr>
        <p:spPr>
          <a:xfrm>
            <a:off x="5257800" y="1024618"/>
            <a:ext cx="2590800" cy="369332"/>
          </a:xfrm>
          <a:prstGeom prst="rect">
            <a:avLst/>
          </a:prstGeom>
          <a:noFill/>
        </p:spPr>
        <p:txBody>
          <a:bodyPr wrap="square" rtlCol="0">
            <a:spAutoFit/>
          </a:bodyPr>
          <a:lstStyle/>
          <a:p>
            <a:pPr algn="ctr"/>
            <a:r>
              <a:rPr lang="en-US" dirty="0" smtClean="0"/>
              <a:t>2017</a:t>
            </a:r>
            <a:endParaRPr lang="en-US" dirty="0"/>
          </a:p>
        </p:txBody>
      </p:sp>
    </p:spTree>
    <p:extLst>
      <p:ext uri="{BB962C8B-B14F-4D97-AF65-F5344CB8AC3E}">
        <p14:creationId xmlns:p14="http://schemas.microsoft.com/office/powerpoint/2010/main" val="3206053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152400"/>
            <a:ext cx="5257800" cy="685800"/>
          </a:xfrm>
        </p:spPr>
        <p:txBody>
          <a:bodyPr/>
          <a:lstStyle/>
          <a:p>
            <a:pPr algn="l"/>
            <a:r>
              <a:rPr lang="en-US" sz="2800" dirty="0" smtClean="0">
                <a:latin typeface="+mj-lt"/>
              </a:rPr>
              <a:t>RDN Test Specifications</a:t>
            </a:r>
            <a:endParaRPr lang="en-US" sz="2800" dirty="0">
              <a:latin typeface="+mj-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81106480"/>
              </p:ext>
            </p:extLst>
          </p:nvPr>
        </p:nvGraphicFramePr>
        <p:xfrm>
          <a:off x="228600" y="1484626"/>
          <a:ext cx="4211637" cy="4843475"/>
        </p:xfrm>
        <a:graphic>
          <a:graphicData uri="http://schemas.openxmlformats.org/drawingml/2006/table">
            <a:tbl>
              <a:tblPr firstRow="1" firstCol="1" bandRow="1">
                <a:tableStyleId>{5C22544A-7EE6-4342-B048-85BDC9FD1C3A}</a:tableStyleId>
              </a:tblPr>
              <a:tblGrid>
                <a:gridCol w="338469"/>
                <a:gridCol w="3353925"/>
                <a:gridCol w="519243"/>
              </a:tblGrid>
              <a:tr h="157668">
                <a:tc>
                  <a:txBody>
                    <a:bodyPr/>
                    <a:lstStyle/>
                    <a:p>
                      <a:pPr marL="0" marR="0" algn="ctr">
                        <a:lnSpc>
                          <a:spcPct val="107000"/>
                        </a:lnSpc>
                        <a:spcBef>
                          <a:spcPts val="0"/>
                        </a:spcBef>
                        <a:spcAft>
                          <a:spcPts val="0"/>
                        </a:spcAft>
                        <a:tabLst>
                          <a:tab pos="2743200" algn="ctr"/>
                          <a:tab pos="5486400" algn="r"/>
                        </a:tabLst>
                      </a:pPr>
                      <a:r>
                        <a:rPr lang="en-US" sz="1100" dirty="0">
                          <a:effectLst/>
                        </a:rPr>
                        <a:t>I.</a:t>
                      </a:r>
                      <a:endParaRPr lang="en-US" sz="11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743200" algn="ctr"/>
                          <a:tab pos="5486400" algn="r"/>
                        </a:tabLst>
                      </a:pPr>
                      <a:r>
                        <a:rPr lang="en-US" sz="1100" b="0" dirty="0">
                          <a:solidFill>
                            <a:schemeClr val="tx1"/>
                          </a:solidFill>
                          <a:effectLst/>
                        </a:rPr>
                        <a:t>Principles of Dietetics </a:t>
                      </a:r>
                      <a:endParaRPr lang="en-US" sz="1100" b="0" dirty="0">
                        <a:solidFill>
                          <a:schemeClr val="tx1"/>
                        </a:solidFill>
                        <a:effectLst/>
                        <a:latin typeface="CG Times (W1)"/>
                        <a:ea typeface="Times New Roman" panose="02020603050405020304" pitchFamily="18" charset="0"/>
                        <a:cs typeface="Times New Roman" panose="02020603050405020304" pitchFamily="18" charset="0"/>
                      </a:endParaRPr>
                    </a:p>
                  </a:txBody>
                  <a:tcPr marL="68580" marR="68580" marT="0" marB="0">
                    <a:solidFill>
                      <a:srgbClr val="E9EDF4"/>
                    </a:solidFill>
                  </a:tcPr>
                </a:tc>
                <a:tc>
                  <a:txBody>
                    <a:bodyPr/>
                    <a:lstStyle/>
                    <a:p>
                      <a:pPr marL="0" marR="0" algn="ctr">
                        <a:lnSpc>
                          <a:spcPct val="107000"/>
                        </a:lnSpc>
                        <a:spcBef>
                          <a:spcPts val="0"/>
                        </a:spcBef>
                        <a:spcAft>
                          <a:spcPts val="0"/>
                        </a:spcAft>
                        <a:tabLst>
                          <a:tab pos="2743200" algn="ctr"/>
                          <a:tab pos="5486400" algn="r"/>
                        </a:tabLst>
                      </a:pPr>
                      <a:r>
                        <a:rPr lang="en-US" sz="1100" b="0" dirty="0">
                          <a:solidFill>
                            <a:schemeClr val="tx1"/>
                          </a:solidFill>
                          <a:effectLst/>
                        </a:rPr>
                        <a:t>12%</a:t>
                      </a:r>
                      <a:endParaRPr lang="en-US" sz="1100" b="0" dirty="0">
                        <a:solidFill>
                          <a:schemeClr val="tx1"/>
                        </a:solidFill>
                        <a:effectLst/>
                        <a:latin typeface="CG Times (W1)"/>
                        <a:ea typeface="Times New Roman" panose="02020603050405020304" pitchFamily="18" charset="0"/>
                        <a:cs typeface="Times New Roman" panose="02020603050405020304" pitchFamily="18" charset="0"/>
                      </a:endParaRPr>
                    </a:p>
                  </a:txBody>
                  <a:tcPr marL="68580" marR="68580" marT="0" marB="0">
                    <a:solidFill>
                      <a:srgbClr val="E9EDF4"/>
                    </a:solidFill>
                  </a:tcPr>
                </a:tc>
              </a:tr>
              <a:tr h="157668">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743200" algn="ctr"/>
                          <a:tab pos="5486400" algn="r"/>
                        </a:tabLst>
                      </a:pPr>
                      <a:r>
                        <a:rPr lang="en-US" sz="1100" dirty="0">
                          <a:effectLst/>
                        </a:rPr>
                        <a:t>A.   Food Science and Nutrient Composition of Foods</a:t>
                      </a:r>
                      <a:endParaRPr lang="en-US" sz="1100" dirty="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   Nutrition and Supporting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C.   Education and Communication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D.   Research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E.   Management Concepts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II.</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571500" algn="l"/>
                          <a:tab pos="5257800" algn="l"/>
                          <a:tab pos="457200" algn="l"/>
                          <a:tab pos="5029200" algn="l"/>
                        </a:tabLst>
                      </a:pPr>
                      <a:r>
                        <a:rPr lang="en-US" sz="1100" kern="0">
                          <a:effectLst/>
                        </a:rPr>
                        <a:t>Nutrition Care for Individuals and Groups </a:t>
                      </a:r>
                      <a:endParaRPr lang="en-US" sz="1100" b="1" i="1" kern="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50%</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A.   Screening and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B.   Diagnosis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C.   Planning and Intervention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D.   Monitoring and Evaluation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III.</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Management of Food and Nutrition Programs and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21%</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A.   Functions of Management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B.   Human Resources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C.   Financial Management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D.   Marketing and Public Relations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E.   Quality Improvement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IV.</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Foodservice Systems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17%</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A.   Menu Development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B.   Procurement, Production, Distribution, and Service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dirty="0">
                          <a:effectLst/>
                        </a:rPr>
                        <a:t>C.   Sanitation and Safety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D.   Equipment and Facility Planning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r>
              <a:tr h="158702">
                <a:tc>
                  <a:txBody>
                    <a:bodyPr/>
                    <a:lstStyle/>
                    <a:p>
                      <a:pPr marL="0" marR="0" algn="ctr">
                        <a:lnSpc>
                          <a:spcPct val="107000"/>
                        </a:lnSpc>
                        <a:spcBef>
                          <a:spcPts val="0"/>
                        </a:spcBef>
                        <a:spcAft>
                          <a:spcPts val="0"/>
                        </a:spcAft>
                        <a:tabLst>
                          <a:tab pos="2743200" algn="ctr"/>
                          <a:tab pos="5486400" algn="r"/>
                        </a:tabLst>
                      </a:pPr>
                      <a:r>
                        <a:rPr lang="en-US" sz="1100">
                          <a:effectLst/>
                        </a:rPr>
                        <a:t> </a:t>
                      </a:r>
                      <a:endParaRPr lang="en-US" sz="1100">
                        <a:effectLst/>
                        <a:latin typeface="CG Times (W1)"/>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4572000" algn="l"/>
                        </a:tabLst>
                      </a:pPr>
                      <a:r>
                        <a:rPr lang="en-US" sz="1100">
                          <a:effectLst/>
                        </a:rPr>
                        <a:t>E.   Sustainability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743200" algn="ctr"/>
                          <a:tab pos="5486400" algn="r"/>
                        </a:tabLst>
                      </a:pPr>
                      <a:r>
                        <a:rPr lang="en-US" sz="1100" dirty="0">
                          <a:effectLst/>
                        </a:rPr>
                        <a:t> </a:t>
                      </a:r>
                      <a:endParaRPr lang="en-US" sz="1100" dirty="0">
                        <a:effectLst/>
                        <a:latin typeface="CG Times (W1)"/>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12626736"/>
              </p:ext>
            </p:extLst>
          </p:nvPr>
        </p:nvGraphicFramePr>
        <p:xfrm>
          <a:off x="4668837" y="1484626"/>
          <a:ext cx="4246563" cy="4484699"/>
        </p:xfrm>
        <a:graphic>
          <a:graphicData uri="http://schemas.openxmlformats.org/drawingml/2006/table">
            <a:tbl>
              <a:tblPr firstRow="1" firstCol="1" bandRow="1">
                <a:tableStyleId>{5C22544A-7EE6-4342-B048-85BDC9FD1C3A}</a:tableStyleId>
              </a:tblPr>
              <a:tblGrid>
                <a:gridCol w="398813"/>
                <a:gridCol w="3330888"/>
                <a:gridCol w="516862"/>
              </a:tblGrid>
              <a:tr h="176657">
                <a:tc>
                  <a:txBody>
                    <a:bodyPr/>
                    <a:lstStyle/>
                    <a:p>
                      <a:pPr marL="0" marR="0" algn="ctr">
                        <a:lnSpc>
                          <a:spcPct val="107000"/>
                        </a:lnSpc>
                        <a:spcBef>
                          <a:spcPts val="0"/>
                        </a:spcBef>
                        <a:spcAft>
                          <a:spcPts val="0"/>
                        </a:spcAft>
                      </a:pPr>
                      <a:r>
                        <a:rPr lang="en-US" sz="1100" dirty="0">
                          <a:effectLst/>
                        </a:rPr>
                        <a:t>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0" dirty="0">
                          <a:solidFill>
                            <a:schemeClr val="tx1"/>
                          </a:solidFill>
                          <a:effectLst/>
                        </a:rPr>
                        <a:t>Principles of Dietetics</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DF4"/>
                    </a:solidFill>
                  </a:tcPr>
                </a:tc>
                <a:tc>
                  <a:txBody>
                    <a:bodyPr/>
                    <a:lstStyle/>
                    <a:p>
                      <a:pPr marL="0" marR="0" algn="ctr">
                        <a:lnSpc>
                          <a:spcPct val="107000"/>
                        </a:lnSpc>
                        <a:spcBef>
                          <a:spcPts val="0"/>
                        </a:spcBef>
                        <a:spcAft>
                          <a:spcPts val="0"/>
                        </a:spcAft>
                      </a:pPr>
                      <a:r>
                        <a:rPr lang="en-US" sz="1100" b="0" dirty="0">
                          <a:solidFill>
                            <a:schemeClr val="tx1"/>
                          </a:solidFill>
                          <a:effectLst/>
                        </a:rPr>
                        <a:t>25%</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DF4"/>
                    </a:solidFill>
                  </a:tcPr>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 Food Science and Nutrient Composition of Foods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 Nutrition and Supporting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 Education, Communication and Technology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 Research Applications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II.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Nutrition Care for Individuals and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 Screening and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 Diagnosis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 Planning and Intervention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 Monitoring and Evaluation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III.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Management of Food and Nutrition Programs and Services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A. Functions of Management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 Human Resources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 Financial Management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 Marketing and Public Relations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 Quality Management and Improvement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IV.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Foodservice Systems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A. Menu Development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B. Procurement, Production, Distribution, and Service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 Sanitation and Safety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6657">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D. Equipment and Facility 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TextBox 7"/>
          <p:cNvSpPr txBox="1"/>
          <p:nvPr/>
        </p:nvSpPr>
        <p:spPr>
          <a:xfrm>
            <a:off x="1219200" y="976747"/>
            <a:ext cx="2590800" cy="369332"/>
          </a:xfrm>
          <a:prstGeom prst="rect">
            <a:avLst/>
          </a:prstGeom>
          <a:noFill/>
        </p:spPr>
        <p:txBody>
          <a:bodyPr wrap="square" rtlCol="0">
            <a:spAutoFit/>
          </a:bodyPr>
          <a:lstStyle/>
          <a:p>
            <a:pPr algn="ctr"/>
            <a:r>
              <a:rPr lang="en-US" dirty="0" smtClean="0"/>
              <a:t>2012</a:t>
            </a:r>
            <a:endParaRPr lang="en-US" dirty="0"/>
          </a:p>
        </p:txBody>
      </p:sp>
      <p:sp>
        <p:nvSpPr>
          <p:cNvPr id="9" name="TextBox 8"/>
          <p:cNvSpPr txBox="1"/>
          <p:nvPr/>
        </p:nvSpPr>
        <p:spPr>
          <a:xfrm>
            <a:off x="5295378" y="998292"/>
            <a:ext cx="2590800" cy="369332"/>
          </a:xfrm>
          <a:prstGeom prst="rect">
            <a:avLst/>
          </a:prstGeom>
          <a:noFill/>
        </p:spPr>
        <p:txBody>
          <a:bodyPr wrap="square" rtlCol="0">
            <a:spAutoFit/>
          </a:bodyPr>
          <a:lstStyle/>
          <a:p>
            <a:pPr algn="ctr"/>
            <a:r>
              <a:rPr lang="en-US" dirty="0" smtClean="0"/>
              <a:t>2017</a:t>
            </a:r>
            <a:endParaRPr lang="en-US" dirty="0"/>
          </a:p>
        </p:txBody>
      </p:sp>
    </p:spTree>
    <p:extLst>
      <p:ext uri="{BB962C8B-B14F-4D97-AF65-F5344CB8AC3E}">
        <p14:creationId xmlns:p14="http://schemas.microsoft.com/office/powerpoint/2010/main" val="1696910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7200" y="1447800"/>
            <a:ext cx="8077200" cy="4572000"/>
          </a:xfrm>
        </p:spPr>
        <p:txBody>
          <a:bodyPr/>
          <a:lstStyle/>
          <a:p>
            <a:r>
              <a:rPr lang="en-US" sz="3600" b="1" dirty="0">
                <a:solidFill>
                  <a:srgbClr val="39683E"/>
                </a:solidFill>
                <a:latin typeface="Calibri   "/>
              </a:rPr>
              <a:t>Registration Eligibility Processing System (REPS)</a:t>
            </a:r>
            <a:br>
              <a:rPr lang="en-US" sz="3600" b="1" dirty="0">
                <a:solidFill>
                  <a:srgbClr val="39683E"/>
                </a:solidFill>
                <a:latin typeface="Calibri   "/>
              </a:rPr>
            </a:br>
            <a:r>
              <a:rPr lang="en-US" sz="3600" dirty="0">
                <a:solidFill>
                  <a:srgbClr val="39683E"/>
                </a:solidFill>
                <a:latin typeface="Calibri   "/>
              </a:rPr>
              <a:t/>
            </a:r>
            <a:br>
              <a:rPr lang="en-US" sz="3600" dirty="0">
                <a:solidFill>
                  <a:srgbClr val="39683E"/>
                </a:solidFill>
                <a:latin typeface="Calibri   "/>
              </a:rPr>
            </a:br>
            <a:r>
              <a:rPr lang="en-US" sz="3600" dirty="0" smtClean="0">
                <a:solidFill>
                  <a:srgbClr val="39683E"/>
                </a:solidFill>
                <a:latin typeface="Calibri   "/>
              </a:rPr>
              <a:t>Streamlined Process</a:t>
            </a:r>
            <a:r>
              <a:rPr lang="en-US" sz="3600" dirty="0">
                <a:solidFill>
                  <a:srgbClr val="39683E"/>
                </a:solidFill>
                <a:latin typeface="Calibri   "/>
              </a:rPr>
              <a:t/>
            </a:r>
            <a:br>
              <a:rPr lang="en-US" sz="3600" dirty="0">
                <a:solidFill>
                  <a:srgbClr val="39683E"/>
                </a:solidFill>
                <a:latin typeface="Calibri   "/>
              </a:rPr>
            </a:br>
            <a:endParaRPr lang="en-US" sz="3600" dirty="0">
              <a:solidFill>
                <a:srgbClr val="39683E"/>
              </a:solidFill>
              <a:latin typeface="+mn-lt"/>
            </a:endParaRPr>
          </a:p>
          <a:p>
            <a:endParaRPr lang="en-US" dirty="0"/>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28</a:t>
            </a:fld>
            <a:endParaRPr lang="en-US" dirty="0"/>
          </a:p>
        </p:txBody>
      </p:sp>
    </p:spTree>
    <p:extLst>
      <p:ext uri="{BB962C8B-B14F-4D97-AF65-F5344CB8AC3E}">
        <p14:creationId xmlns:p14="http://schemas.microsoft.com/office/powerpoint/2010/main" val="2344213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29</a:t>
            </a:fld>
            <a:endParaRPr lang="en-US" dirty="0"/>
          </a:p>
        </p:txBody>
      </p:sp>
      <p:sp>
        <p:nvSpPr>
          <p:cNvPr id="5" name="Content Placeholder 2"/>
          <p:cNvSpPr txBox="1">
            <a:spLocks/>
          </p:cNvSpPr>
          <p:nvPr/>
        </p:nvSpPr>
        <p:spPr>
          <a:xfrm>
            <a:off x="457200" y="1126901"/>
            <a:ext cx="4876800" cy="5257800"/>
          </a:xfrm>
          <a:prstGeom prst="rect">
            <a:avLst/>
          </a:prstGeom>
        </p:spPr>
        <p:txBody>
          <a:bodyPr>
            <a:noAutofit/>
          </a:bodyPr>
          <a:lst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600" dirty="0" smtClean="0">
                <a:latin typeface="+mn-lt"/>
              </a:rPr>
              <a:t>Respond to program director consensus regarding CRMS efficiencies.</a:t>
            </a:r>
          </a:p>
          <a:p>
            <a:pPr marL="457200" indent="-457200">
              <a:buFont typeface="Arial" panose="020B0604020202020204" pitchFamily="34" charset="0"/>
              <a:buChar char="•"/>
            </a:pPr>
            <a:r>
              <a:rPr lang="en-US" sz="2600" dirty="0" smtClean="0">
                <a:latin typeface="+mn-lt"/>
              </a:rPr>
              <a:t>Improve the application experience for program directors</a:t>
            </a:r>
          </a:p>
          <a:p>
            <a:pPr marL="457200" indent="-457200">
              <a:buFont typeface="Arial" panose="020B0604020202020204" pitchFamily="34" charset="0"/>
              <a:buChar char="•"/>
            </a:pPr>
            <a:r>
              <a:rPr lang="en-US" sz="2600" dirty="0" smtClean="0">
                <a:latin typeface="+mn-lt"/>
              </a:rPr>
              <a:t>Enhance student processing accuracy and efficiency</a:t>
            </a:r>
          </a:p>
          <a:p>
            <a:pPr marL="457200" indent="-457200">
              <a:buFont typeface="Arial" panose="020B0604020202020204" pitchFamily="34" charset="0"/>
              <a:buChar char="•"/>
            </a:pPr>
            <a:r>
              <a:rPr lang="en-US" sz="2600" dirty="0" smtClean="0">
                <a:latin typeface="+mn-lt"/>
              </a:rPr>
              <a:t>Improve reporting capabilities</a:t>
            </a:r>
          </a:p>
          <a:p>
            <a:pPr marL="457200" indent="-457200">
              <a:buFont typeface="Arial" panose="020B0604020202020204" pitchFamily="34" charset="0"/>
              <a:buChar char="•"/>
            </a:pPr>
            <a:r>
              <a:rPr lang="en-US" sz="2600" dirty="0" smtClean="0">
                <a:latin typeface="+mn-lt"/>
              </a:rPr>
              <a:t>Provide for CDR primary source verification of degree completion</a:t>
            </a:r>
          </a:p>
          <a:p>
            <a:endParaRPr lang="en-US" sz="2600" dirty="0">
              <a:latin typeface="+mn-lt"/>
            </a:endParaRPr>
          </a:p>
        </p:txBody>
      </p:sp>
      <p:pic>
        <p:nvPicPr>
          <p:cNvPr id="6" name="Picture 5" descr="Computer มี 7 ประเภท"/>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71600"/>
            <a:ext cx="3481588" cy="3583545"/>
          </a:xfrm>
          <a:prstGeom prst="rect">
            <a:avLst/>
          </a:prstGeom>
          <a:noFill/>
          <a:ln>
            <a:noFill/>
          </a:ln>
        </p:spPr>
      </p:pic>
      <p:sp>
        <p:nvSpPr>
          <p:cNvPr id="7" name="TextBox 6"/>
          <p:cNvSpPr txBox="1"/>
          <p:nvPr/>
        </p:nvSpPr>
        <p:spPr>
          <a:xfrm>
            <a:off x="457200" y="228600"/>
            <a:ext cx="3657600" cy="523220"/>
          </a:xfrm>
          <a:prstGeom prst="rect">
            <a:avLst/>
          </a:prstGeom>
          <a:noFill/>
        </p:spPr>
        <p:txBody>
          <a:bodyPr wrap="square" rtlCol="0">
            <a:spAutoFit/>
          </a:bodyPr>
          <a:lstStyle/>
          <a:p>
            <a:r>
              <a:rPr lang="en-US" sz="2800" dirty="0">
                <a:solidFill>
                  <a:srgbClr val="39683E"/>
                </a:solidFill>
                <a:latin typeface="+mj-lt"/>
                <a:cs typeface="Tahoma" pitchFamily="34" charset="0"/>
              </a:rPr>
              <a:t>REPS Goals</a:t>
            </a:r>
          </a:p>
        </p:txBody>
      </p:sp>
    </p:spTree>
    <p:extLst>
      <p:ext uri="{BB962C8B-B14F-4D97-AF65-F5344CB8AC3E}">
        <p14:creationId xmlns:p14="http://schemas.microsoft.com/office/powerpoint/2010/main" val="3080567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28600" y="76200"/>
            <a:ext cx="8077200" cy="685800"/>
          </a:xfrm>
        </p:spPr>
        <p:txBody>
          <a:bodyPr/>
          <a:lstStyle/>
          <a:p>
            <a:pPr algn="l"/>
            <a:r>
              <a:rPr lang="en-US" sz="3100" dirty="0" smtClean="0">
                <a:latin typeface="Calibri   "/>
              </a:rPr>
              <a:t>100,000</a:t>
            </a:r>
            <a:r>
              <a:rPr lang="en-US" sz="3100" baseline="30000" dirty="0" smtClean="0">
                <a:latin typeface="Calibri   "/>
              </a:rPr>
              <a:t>th</a:t>
            </a:r>
            <a:r>
              <a:rPr lang="en-US" sz="3100" dirty="0" smtClean="0">
                <a:latin typeface="Calibri   "/>
              </a:rPr>
              <a:t> CDR Credentialed Practitioner</a:t>
            </a:r>
            <a:endParaRPr lang="en-US" sz="3100" dirty="0">
              <a:latin typeface="Calibri   "/>
            </a:endParaRPr>
          </a:p>
        </p:txBody>
      </p:sp>
      <p:pic>
        <p:nvPicPr>
          <p:cNvPr id="6" name="Picture 5"/>
          <p:cNvPicPr>
            <a:picLocks noChangeAspect="1"/>
          </p:cNvPicPr>
          <p:nvPr/>
        </p:nvPicPr>
        <p:blipFill>
          <a:blip r:embed="rId3"/>
          <a:stretch>
            <a:fillRect/>
          </a:stretch>
        </p:blipFill>
        <p:spPr>
          <a:xfrm>
            <a:off x="152400" y="1752600"/>
            <a:ext cx="8910584" cy="2438400"/>
          </a:xfrm>
          <a:prstGeom prst="rect">
            <a:avLst/>
          </a:prstGeom>
        </p:spPr>
      </p:pic>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a:t>
            </a:fld>
            <a:endParaRPr lang="en-US" dirty="0"/>
          </a:p>
        </p:txBody>
      </p:sp>
    </p:spTree>
    <p:extLst>
      <p:ext uri="{BB962C8B-B14F-4D97-AF65-F5344CB8AC3E}">
        <p14:creationId xmlns:p14="http://schemas.microsoft.com/office/powerpoint/2010/main" val="1113832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30</a:t>
            </a:fld>
            <a:endParaRPr lang="en-US" dirty="0"/>
          </a:p>
        </p:txBody>
      </p:sp>
      <p:sp>
        <p:nvSpPr>
          <p:cNvPr id="6" name="Text Placeholder 2"/>
          <p:cNvSpPr>
            <a:spLocks noGrp="1"/>
          </p:cNvSpPr>
          <p:nvPr>
            <p:ph type="body" sz="quarter" idx="12"/>
          </p:nvPr>
        </p:nvSpPr>
        <p:spPr>
          <a:xfrm>
            <a:off x="228600" y="1752600"/>
            <a:ext cx="8686800" cy="4724400"/>
          </a:xfrm>
        </p:spPr>
        <p:txBody>
          <a:bodyPr>
            <a:normAutofit/>
          </a:bodyPr>
          <a:lstStyle/>
          <a:p>
            <a:pPr marL="0" indent="0">
              <a:buNone/>
            </a:pPr>
            <a:endParaRPr lang="en-US" sz="3600" dirty="0" smtClean="0"/>
          </a:p>
          <a:p>
            <a:pPr marL="0" indent="0">
              <a:buNone/>
            </a:pPr>
            <a:endParaRPr lang="en-US" sz="3600" dirty="0">
              <a:latin typeface="Calibri   "/>
            </a:endParaRPr>
          </a:p>
          <a:p>
            <a:pPr marL="0" indent="0" algn="ctr">
              <a:buNone/>
            </a:pPr>
            <a:r>
              <a:rPr lang="en-US" sz="3600" dirty="0" smtClean="0">
                <a:latin typeface="+mj-lt"/>
              </a:rPr>
              <a:t>Practice </a:t>
            </a:r>
            <a:r>
              <a:rPr lang="en-US" sz="3600" dirty="0">
                <a:latin typeface="+mj-lt"/>
              </a:rPr>
              <a:t>Competency-based Professional Development </a:t>
            </a:r>
            <a:r>
              <a:rPr lang="en-US" sz="3600" dirty="0" smtClean="0">
                <a:latin typeface="+mj-lt"/>
              </a:rPr>
              <a:t>Initiative</a:t>
            </a:r>
          </a:p>
        </p:txBody>
      </p:sp>
    </p:spTree>
    <p:extLst>
      <p:ext uri="{BB962C8B-B14F-4D97-AF65-F5344CB8AC3E}">
        <p14:creationId xmlns:p14="http://schemas.microsoft.com/office/powerpoint/2010/main" val="293511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31</a:t>
            </a:fld>
            <a:endParaRPr lang="en-US" dirty="0"/>
          </a:p>
        </p:txBody>
      </p:sp>
      <p:sp>
        <p:nvSpPr>
          <p:cNvPr id="5" name="Text Placeholder 2"/>
          <p:cNvSpPr>
            <a:spLocks noGrp="1"/>
          </p:cNvSpPr>
          <p:nvPr>
            <p:ph type="body" sz="quarter" idx="12"/>
          </p:nvPr>
        </p:nvSpPr>
        <p:spPr>
          <a:xfrm>
            <a:off x="228600" y="1011382"/>
            <a:ext cx="8686800" cy="5410200"/>
          </a:xfrm>
        </p:spPr>
        <p:txBody>
          <a:bodyPr/>
          <a:lstStyle/>
          <a:p>
            <a:pPr marL="457200" indent="-457200" algn="l">
              <a:buFont typeface="Arial" panose="020B0604020202020204" pitchFamily="34" charset="0"/>
              <a:buChar char="•"/>
              <a:defRPr/>
            </a:pPr>
            <a:r>
              <a:rPr lang="en-CA" sz="2800" i="1" dirty="0" smtClean="0">
                <a:latin typeface="Calibri   "/>
                <a:cs typeface="Arial" panose="020B0604020202020204" pitchFamily="34" charset="0"/>
              </a:rPr>
              <a:t>Goal </a:t>
            </a:r>
            <a:r>
              <a:rPr lang="en-CA" sz="2800" i="1" dirty="0">
                <a:latin typeface="Calibri   "/>
                <a:cs typeface="Arial" panose="020B0604020202020204" pitchFamily="34" charset="0"/>
              </a:rPr>
              <a:t>Wizard </a:t>
            </a:r>
            <a:r>
              <a:rPr lang="en-CA" sz="2800" dirty="0">
                <a:latin typeface="Calibri   "/>
                <a:cs typeface="Arial" panose="020B0604020202020204" pitchFamily="34" charset="0"/>
              </a:rPr>
              <a:t>tutorial</a:t>
            </a:r>
          </a:p>
          <a:p>
            <a:pPr marL="457200" indent="-457200" algn="l">
              <a:buFont typeface="Arial" panose="020B0604020202020204" pitchFamily="34" charset="0"/>
              <a:buChar char="•"/>
              <a:defRPr/>
            </a:pPr>
            <a:r>
              <a:rPr lang="en-CA" sz="2800" i="1" dirty="0">
                <a:latin typeface="Calibri   "/>
                <a:cs typeface="Arial" panose="020B0604020202020204" pitchFamily="34" charset="0"/>
              </a:rPr>
              <a:t>Dream Wizard </a:t>
            </a:r>
            <a:r>
              <a:rPr lang="en-CA" sz="2800" dirty="0">
                <a:latin typeface="Calibri   "/>
                <a:cs typeface="Arial" panose="020B0604020202020204" pitchFamily="34" charset="0"/>
              </a:rPr>
              <a:t>demonstration</a:t>
            </a:r>
          </a:p>
          <a:p>
            <a:pPr marL="457200" indent="-457200" algn="l">
              <a:buFont typeface="Arial" panose="020B0604020202020204" pitchFamily="34" charset="0"/>
              <a:buChar char="•"/>
              <a:defRPr/>
            </a:pPr>
            <a:r>
              <a:rPr lang="en-CA" sz="2800" dirty="0">
                <a:latin typeface="Calibri   "/>
                <a:cs typeface="Arial" panose="020B0604020202020204" pitchFamily="34" charset="0"/>
              </a:rPr>
              <a:t>YouTube video</a:t>
            </a:r>
          </a:p>
          <a:p>
            <a:pPr marL="457200" indent="-457200" algn="l">
              <a:buFont typeface="Arial" panose="020B0604020202020204" pitchFamily="34" charset="0"/>
              <a:buChar char="•"/>
              <a:defRPr/>
            </a:pPr>
            <a:r>
              <a:rPr lang="en-CA" sz="2800" dirty="0">
                <a:latin typeface="Calibri   "/>
                <a:cs typeface="Arial" panose="020B0604020202020204" pitchFamily="34" charset="0"/>
              </a:rPr>
              <a:t>Lesson plan</a:t>
            </a:r>
          </a:p>
          <a:p>
            <a:pPr marL="457200" indent="-457200" algn="l">
              <a:buFont typeface="Arial" panose="020B0604020202020204" pitchFamily="34" charset="0"/>
              <a:buChar char="•"/>
              <a:defRPr/>
            </a:pPr>
            <a:r>
              <a:rPr lang="en-CA" sz="2800" dirty="0">
                <a:latin typeface="Calibri   "/>
                <a:cs typeface="Arial" panose="020B0604020202020204" pitchFamily="34" charset="0"/>
              </a:rPr>
              <a:t>Recorded presentations</a:t>
            </a:r>
          </a:p>
          <a:p>
            <a:pPr marL="457200" indent="-457200" algn="l">
              <a:buFont typeface="Arial" panose="020B0604020202020204" pitchFamily="34" charset="0"/>
              <a:buChar char="•"/>
              <a:defRPr/>
            </a:pPr>
            <a:r>
              <a:rPr lang="en-CA" sz="2800" dirty="0">
                <a:latin typeface="Calibri   "/>
                <a:cs typeface="Arial" panose="020B0604020202020204" pitchFamily="34" charset="0"/>
              </a:rPr>
              <a:t>FAQ</a:t>
            </a:r>
          </a:p>
          <a:p>
            <a:pPr marL="457200" indent="-457200" algn="l">
              <a:buFont typeface="Arial" panose="020B0604020202020204" pitchFamily="34" charset="0"/>
              <a:buChar char="•"/>
              <a:defRPr/>
            </a:pPr>
            <a:r>
              <a:rPr lang="en-CA" sz="2800" dirty="0">
                <a:latin typeface="Calibri   "/>
                <a:cs typeface="Arial" panose="020B0604020202020204" pitchFamily="34" charset="0"/>
              </a:rPr>
              <a:t>Key messages</a:t>
            </a:r>
          </a:p>
          <a:p>
            <a:pPr marL="0" indent="0">
              <a:buNone/>
            </a:pPr>
            <a:endParaRPr lang="en-US" dirty="0"/>
          </a:p>
        </p:txBody>
      </p:sp>
      <p:sp>
        <p:nvSpPr>
          <p:cNvPr id="6" name="Title 1"/>
          <p:cNvSpPr txBox="1">
            <a:spLocks/>
          </p:cNvSpPr>
          <p:nvPr/>
        </p:nvSpPr>
        <p:spPr>
          <a:xfrm>
            <a:off x="457200" y="152400"/>
            <a:ext cx="8229600" cy="838200"/>
          </a:xfrm>
          <a:prstGeom prst="rect">
            <a:avLst/>
          </a:prstGeom>
        </p:spPr>
        <p:txBody>
          <a:bodyPr>
            <a:normAutofit/>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dirty="0" smtClean="0">
                <a:latin typeface="+mj-lt"/>
              </a:rPr>
              <a:t>Educator Tool - Kit</a:t>
            </a:r>
            <a:endParaRPr lang="en-US" dirty="0">
              <a:latin typeface="+mj-lt"/>
            </a:endParaRPr>
          </a:p>
        </p:txBody>
      </p:sp>
      <p:pic>
        <p:nvPicPr>
          <p:cNvPr id="7" name="Picture 2" descr="C:\Users\barbgran\AppData\Local\Microsoft\Windows\Temporary Internet Files\Content.IE5\YD27CJFL\school_book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2933700" cy="271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35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32</a:t>
            </a:fld>
            <a:endParaRPr lang="en-US" dirty="0"/>
          </a:p>
        </p:txBody>
      </p:sp>
      <p:sp>
        <p:nvSpPr>
          <p:cNvPr id="5" name="Text Placeholder 2"/>
          <p:cNvSpPr>
            <a:spLocks noGrp="1"/>
          </p:cNvSpPr>
          <p:nvPr>
            <p:ph type="body" sz="quarter" idx="12"/>
          </p:nvPr>
        </p:nvSpPr>
        <p:spPr>
          <a:xfrm>
            <a:off x="228600" y="1828800"/>
            <a:ext cx="8686800" cy="4572000"/>
          </a:xfrm>
        </p:spPr>
        <p:txBody>
          <a:bodyPr/>
          <a:lstStyle/>
          <a:p>
            <a:pPr algn="ctr">
              <a:buNone/>
            </a:pPr>
            <a:endParaRPr lang="en-US" dirty="0" smtClean="0"/>
          </a:p>
          <a:p>
            <a:pPr algn="ctr">
              <a:buNone/>
            </a:pPr>
            <a:r>
              <a:rPr lang="en-US" dirty="0" smtClean="0">
                <a:latin typeface="+mj-lt"/>
              </a:rPr>
              <a:t>Graduate Degree for </a:t>
            </a:r>
            <a:br>
              <a:rPr lang="en-US" dirty="0" smtClean="0">
                <a:latin typeface="+mj-lt"/>
              </a:rPr>
            </a:br>
            <a:r>
              <a:rPr lang="en-US" dirty="0" smtClean="0">
                <a:latin typeface="+mj-lt"/>
              </a:rPr>
              <a:t>Entry-Level Eligibility</a:t>
            </a:r>
          </a:p>
          <a:p>
            <a:pPr algn="ctr">
              <a:buNone/>
            </a:pPr>
            <a:r>
              <a:rPr lang="en-US" dirty="0" smtClean="0">
                <a:latin typeface="+mj-lt"/>
              </a:rPr>
              <a:t>Effective January 1, 2024</a:t>
            </a:r>
            <a:endParaRPr lang="en-US" dirty="0">
              <a:latin typeface="+mj-lt"/>
            </a:endParaRPr>
          </a:p>
        </p:txBody>
      </p:sp>
    </p:spTree>
    <p:extLst>
      <p:ext uri="{BB962C8B-B14F-4D97-AF65-F5344CB8AC3E}">
        <p14:creationId xmlns:p14="http://schemas.microsoft.com/office/powerpoint/2010/main" val="443193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33</a:t>
            </a:fld>
            <a:endParaRPr lang="en-US" dirty="0"/>
          </a:p>
        </p:txBody>
      </p:sp>
      <p:sp>
        <p:nvSpPr>
          <p:cNvPr id="5" name="Title 1"/>
          <p:cNvSpPr txBox="1">
            <a:spLocks/>
          </p:cNvSpPr>
          <p:nvPr/>
        </p:nvSpPr>
        <p:spPr>
          <a:xfrm>
            <a:off x="228600" y="274638"/>
            <a:ext cx="8229600" cy="868362"/>
          </a:xfrm>
          <a:prstGeom prst="rect">
            <a:avLst/>
          </a:prstGeom>
        </p:spPr>
        <p:txBody>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600" dirty="0">
                <a:latin typeface="+mn-lt"/>
              </a:rPr>
              <a:t>CFP Visioning Report</a:t>
            </a:r>
          </a:p>
        </p:txBody>
      </p:sp>
      <p:sp>
        <p:nvSpPr>
          <p:cNvPr id="7" name="Text Placeholder 2"/>
          <p:cNvSpPr>
            <a:spLocks noGrp="1"/>
          </p:cNvSpPr>
          <p:nvPr>
            <p:ph type="body" sz="quarter" idx="12"/>
          </p:nvPr>
        </p:nvSpPr>
        <p:spPr>
          <a:xfrm>
            <a:off x="228600" y="1143000"/>
            <a:ext cx="8686800" cy="5257800"/>
          </a:xfrm>
        </p:spPr>
        <p:txBody>
          <a:bodyPr>
            <a:normAutofit fontScale="77500" lnSpcReduction="20000"/>
          </a:bodyPr>
          <a:lstStyle/>
          <a:p>
            <a:pPr algn="l">
              <a:buNone/>
            </a:pPr>
            <a:r>
              <a:rPr lang="en-US" b="1" dirty="0" smtClean="0">
                <a:latin typeface="+mn-lt"/>
              </a:rPr>
              <a:t>CFP Recommendation #1</a:t>
            </a:r>
          </a:p>
          <a:p>
            <a:pPr algn="l">
              <a:buNone/>
            </a:pPr>
            <a:r>
              <a:rPr lang="en-US" dirty="0" smtClean="0">
                <a:latin typeface="+mn-lt"/>
              </a:rPr>
              <a:t>	Elevate the preparation for the future entry-level RDN to a minimum of a </a:t>
            </a:r>
            <a:r>
              <a:rPr lang="en-US" b="1" dirty="0" smtClean="0">
                <a:latin typeface="+mn-lt"/>
              </a:rPr>
              <a:t>Graduate degree from an ACEND-accredited program.</a:t>
            </a:r>
          </a:p>
          <a:p>
            <a:pPr algn="l">
              <a:buNone/>
            </a:pPr>
            <a:endParaRPr lang="en-US" b="1" dirty="0" smtClean="0">
              <a:latin typeface="+mn-lt"/>
            </a:endParaRPr>
          </a:p>
          <a:p>
            <a:pPr algn="l">
              <a:buNone/>
            </a:pPr>
            <a:r>
              <a:rPr lang="en-US" b="1" dirty="0" smtClean="0">
                <a:latin typeface="+mn-lt"/>
              </a:rPr>
              <a:t>CDR Motion – April 2013</a:t>
            </a:r>
          </a:p>
          <a:p>
            <a:pPr algn="l">
              <a:buNone/>
            </a:pPr>
            <a:r>
              <a:rPr lang="en-US" dirty="0" smtClean="0">
                <a:latin typeface="+mn-lt"/>
              </a:rPr>
              <a:t>	Move to change the entry-level registration eligibility education requirements for dietitians beginning in 2024 from a baccalaureate degree to a minimum of a graduate degree.  All other entry-level dietitian registration eligibility requirements remain the same.</a:t>
            </a:r>
          </a:p>
          <a:p>
            <a:pPr algn="l">
              <a:buNone/>
            </a:pPr>
            <a:endParaRPr lang="en-US" dirty="0" smtClean="0">
              <a:latin typeface="+mn-lt"/>
            </a:endParaRPr>
          </a:p>
          <a:p>
            <a:pPr algn="l">
              <a:buNone/>
            </a:pPr>
            <a:r>
              <a:rPr lang="en-US" b="1" dirty="0" smtClean="0">
                <a:latin typeface="+mn-lt"/>
              </a:rPr>
              <a:t>CDR’s Motion does NOT require that the graduate degree be granted by an ACEND accredited  program.</a:t>
            </a:r>
          </a:p>
          <a:p>
            <a:pPr algn="l">
              <a:buNone/>
            </a:pPr>
            <a:r>
              <a:rPr lang="en-US" b="1" dirty="0" smtClean="0">
                <a:latin typeface="+mn-lt"/>
              </a:rPr>
              <a:t>	</a:t>
            </a:r>
            <a:endParaRPr lang="en-US" sz="2400" b="1" dirty="0">
              <a:solidFill>
                <a:srgbClr val="FF0000"/>
              </a:solidFill>
              <a:latin typeface="+mn-lt"/>
            </a:endParaRPr>
          </a:p>
        </p:txBody>
      </p:sp>
    </p:spTree>
    <p:extLst>
      <p:ext uri="{BB962C8B-B14F-4D97-AF65-F5344CB8AC3E}">
        <p14:creationId xmlns:p14="http://schemas.microsoft.com/office/powerpoint/2010/main" val="2593965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34</a:t>
            </a:fld>
            <a:endParaRPr lang="en-US" dirty="0"/>
          </a:p>
        </p:txBody>
      </p:sp>
      <p:sp>
        <p:nvSpPr>
          <p:cNvPr id="5" name="Title 3"/>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600" dirty="0" smtClean="0">
                <a:latin typeface="+mn-lt"/>
              </a:rPr>
              <a:t>Eligibility Criteria for RDN</a:t>
            </a:r>
            <a:endParaRPr lang="en-US" sz="3600" dirty="0">
              <a:latin typeface="+mn-lt"/>
            </a:endParaRPr>
          </a:p>
        </p:txBody>
      </p:sp>
      <p:sp>
        <p:nvSpPr>
          <p:cNvPr id="6" name="Content Placeholder 5"/>
          <p:cNvSpPr txBox="1">
            <a:spLocks/>
          </p:cNvSpPr>
          <p:nvPr/>
        </p:nvSpPr>
        <p:spPr>
          <a:xfrm>
            <a:off x="457200" y="2174875"/>
            <a:ext cx="4040188" cy="3951288"/>
          </a:xfrm>
          <a:prstGeom prst="rect">
            <a:avLst/>
          </a:prstGeom>
        </p:spPr>
        <p:txBody>
          <a:bodyPr/>
          <a:lst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latin typeface="+mj-lt"/>
              </a:rPr>
              <a:t>Baccalaureate degree </a:t>
            </a:r>
            <a:r>
              <a:rPr lang="en-US" sz="2400" dirty="0" smtClean="0">
                <a:latin typeface="+mj-lt"/>
              </a:rPr>
              <a:t>from a US accredited college or university or foreign equivalent</a:t>
            </a:r>
          </a:p>
          <a:p>
            <a:r>
              <a:rPr lang="en-US" sz="2400" dirty="0" smtClean="0">
                <a:latin typeface="+mj-lt"/>
              </a:rPr>
              <a:t>ACEND-accredited DPD program</a:t>
            </a:r>
          </a:p>
          <a:p>
            <a:r>
              <a:rPr lang="en-US" sz="2400" dirty="0" smtClean="0">
                <a:latin typeface="+mj-lt"/>
              </a:rPr>
              <a:t>ACEND-accredited supervised practice (coordinated program, dietetic internship, or ISPP)</a:t>
            </a:r>
            <a:endParaRPr lang="en-US" sz="2400" dirty="0">
              <a:latin typeface="+mj-lt"/>
            </a:endParaRPr>
          </a:p>
        </p:txBody>
      </p:sp>
      <p:sp>
        <p:nvSpPr>
          <p:cNvPr id="7" name="Content Placeholder 7"/>
          <p:cNvSpPr txBox="1">
            <a:spLocks/>
          </p:cNvSpPr>
          <p:nvPr/>
        </p:nvSpPr>
        <p:spPr>
          <a:xfrm>
            <a:off x="4645025" y="2174875"/>
            <a:ext cx="4041775" cy="3951288"/>
          </a:xfrm>
          <a:prstGeom prst="rect">
            <a:avLst/>
          </a:prstGeom>
        </p:spPr>
        <p:txBody>
          <a:bodyPr/>
          <a:lst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latin typeface="+mj-lt"/>
              </a:rPr>
              <a:t>Graduate degree </a:t>
            </a:r>
            <a:r>
              <a:rPr lang="en-US" sz="2400" dirty="0" smtClean="0">
                <a:latin typeface="+mj-lt"/>
              </a:rPr>
              <a:t>from a US accredited college or university or foreign equivalent</a:t>
            </a:r>
          </a:p>
          <a:p>
            <a:r>
              <a:rPr lang="en-US" sz="2400" dirty="0" smtClean="0">
                <a:latin typeface="+mj-lt"/>
              </a:rPr>
              <a:t>ACEND-accredited DPD program</a:t>
            </a:r>
          </a:p>
          <a:p>
            <a:r>
              <a:rPr lang="en-US" sz="2400" dirty="0" smtClean="0">
                <a:latin typeface="+mj-lt"/>
              </a:rPr>
              <a:t>ACEND-accredited supervised practice (coordinated program, dietetic internship, or ISPP)</a:t>
            </a:r>
          </a:p>
          <a:p>
            <a:endParaRPr lang="en-US" sz="2400" dirty="0">
              <a:latin typeface="+mj-lt"/>
            </a:endParaRPr>
          </a:p>
        </p:txBody>
      </p:sp>
      <p:sp>
        <p:nvSpPr>
          <p:cNvPr id="8" name="Text Placeholder 4"/>
          <p:cNvSpPr>
            <a:spLocks noGrp="1"/>
          </p:cNvSpPr>
          <p:nvPr>
            <p:ph type="body" idx="4294967295"/>
          </p:nvPr>
        </p:nvSpPr>
        <p:spPr>
          <a:xfrm>
            <a:off x="457200" y="1535113"/>
            <a:ext cx="4040188" cy="639762"/>
          </a:xfrm>
          <a:prstGeom prst="rect">
            <a:avLst/>
          </a:prstGeom>
        </p:spPr>
        <p:txBody>
          <a:bodyPr/>
          <a:lstStyle/>
          <a:p>
            <a:pPr algn="ctr"/>
            <a:r>
              <a:rPr lang="en-US" sz="2400" b="1" dirty="0" smtClean="0">
                <a:latin typeface="+mj-lt"/>
              </a:rPr>
              <a:t>Current</a:t>
            </a:r>
            <a:endParaRPr lang="en-US" sz="2400" b="1" dirty="0">
              <a:latin typeface="+mj-lt"/>
            </a:endParaRPr>
          </a:p>
        </p:txBody>
      </p:sp>
      <p:sp>
        <p:nvSpPr>
          <p:cNvPr id="9" name="Text Placeholder 6"/>
          <p:cNvSpPr>
            <a:spLocks noGrp="1"/>
          </p:cNvSpPr>
          <p:nvPr>
            <p:ph type="body" sz="quarter" idx="4294967295"/>
          </p:nvPr>
        </p:nvSpPr>
        <p:spPr>
          <a:xfrm>
            <a:off x="4645025" y="1535113"/>
            <a:ext cx="4041775" cy="639762"/>
          </a:xfrm>
          <a:prstGeom prst="rect">
            <a:avLst/>
          </a:prstGeom>
        </p:spPr>
        <p:txBody>
          <a:bodyPr/>
          <a:lstStyle/>
          <a:p>
            <a:pPr algn="ctr"/>
            <a:r>
              <a:rPr lang="en-US" sz="2400" b="1" dirty="0" smtClean="0">
                <a:latin typeface="+mj-lt"/>
              </a:rPr>
              <a:t>2024</a:t>
            </a:r>
            <a:endParaRPr lang="en-US" sz="2400" b="1" dirty="0">
              <a:latin typeface="+mj-lt"/>
            </a:endParaRPr>
          </a:p>
        </p:txBody>
      </p:sp>
    </p:spTree>
    <p:extLst>
      <p:ext uri="{BB962C8B-B14F-4D97-AF65-F5344CB8AC3E}">
        <p14:creationId xmlns:p14="http://schemas.microsoft.com/office/powerpoint/2010/main" val="725808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35</a:t>
            </a:fld>
            <a:endParaRPr lang="en-US" dirty="0"/>
          </a:p>
        </p:txBody>
      </p:sp>
      <p:sp>
        <p:nvSpPr>
          <p:cNvPr id="5" name="Title 3"/>
          <p:cNvSpPr txBox="1">
            <a:spLocks/>
          </p:cNvSpPr>
          <p:nvPr/>
        </p:nvSpPr>
        <p:spPr>
          <a:xfrm>
            <a:off x="457200" y="1143000"/>
            <a:ext cx="8229600" cy="1143000"/>
          </a:xfrm>
          <a:prstGeom prst="rect">
            <a:avLst/>
          </a:prstGeom>
        </p:spPr>
        <p:txBody>
          <a:bodyPr>
            <a:noAutofit/>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pPr algn="ctr"/>
            <a:r>
              <a:rPr lang="en-US" sz="3600" dirty="0" smtClean="0">
                <a:latin typeface="+mn-lt"/>
              </a:rPr>
              <a:t>Graduate Degree Registration Eligibility </a:t>
            </a:r>
          </a:p>
          <a:p>
            <a:pPr algn="ctr"/>
            <a:r>
              <a:rPr lang="en-US" sz="3600" dirty="0" smtClean="0">
                <a:latin typeface="+mn-lt"/>
              </a:rPr>
              <a:t>Requirement </a:t>
            </a:r>
            <a:endParaRPr lang="en-US" sz="3600" dirty="0">
              <a:latin typeface="+mn-lt"/>
            </a:endParaRPr>
          </a:p>
        </p:txBody>
      </p:sp>
      <p:sp>
        <p:nvSpPr>
          <p:cNvPr id="6" name="Text Placeholder 2"/>
          <p:cNvSpPr>
            <a:spLocks noGrp="1"/>
          </p:cNvSpPr>
          <p:nvPr>
            <p:ph type="body" sz="quarter" idx="12"/>
          </p:nvPr>
        </p:nvSpPr>
        <p:spPr>
          <a:xfrm>
            <a:off x="228600" y="2286000"/>
            <a:ext cx="8686800" cy="3657600"/>
          </a:xfrm>
        </p:spPr>
        <p:txBody>
          <a:bodyPr>
            <a:normAutofit/>
          </a:bodyPr>
          <a:lstStyle/>
          <a:p>
            <a:pPr>
              <a:buNone/>
            </a:pPr>
            <a:endParaRPr lang="en-US" dirty="0" smtClean="0">
              <a:latin typeface="+mn-lt"/>
            </a:endParaRPr>
          </a:p>
          <a:p>
            <a:pPr algn="ctr">
              <a:buNone/>
            </a:pPr>
            <a:r>
              <a:rPr lang="en-US" dirty="0" smtClean="0">
                <a:latin typeface="+mn-lt"/>
              </a:rPr>
              <a:t>Effective January 1, 2024</a:t>
            </a:r>
          </a:p>
          <a:p>
            <a:pPr algn="ctr">
              <a:buNone/>
            </a:pPr>
            <a:endParaRPr lang="en-US" i="1" dirty="0">
              <a:latin typeface="+mn-lt"/>
            </a:endParaRPr>
          </a:p>
          <a:p>
            <a:pPr algn="ctr">
              <a:buNone/>
            </a:pPr>
            <a:r>
              <a:rPr lang="en-US" dirty="0" smtClean="0">
                <a:latin typeface="+mn-lt"/>
              </a:rPr>
              <a:t>This Date Does Not Impact </a:t>
            </a:r>
          </a:p>
          <a:p>
            <a:pPr algn="ctr">
              <a:buNone/>
            </a:pPr>
            <a:r>
              <a:rPr lang="en-US" dirty="0" smtClean="0">
                <a:latin typeface="+mn-lt"/>
              </a:rPr>
              <a:t>The ACEND Standards </a:t>
            </a:r>
          </a:p>
          <a:p>
            <a:pPr algn="ctr">
              <a:buNone/>
            </a:pPr>
            <a:r>
              <a:rPr lang="en-US" dirty="0" smtClean="0">
                <a:latin typeface="+mn-lt"/>
              </a:rPr>
              <a:t>Development Process</a:t>
            </a:r>
            <a:endParaRPr lang="en-US" dirty="0">
              <a:latin typeface="+mn-lt"/>
            </a:endParaRPr>
          </a:p>
        </p:txBody>
      </p:sp>
    </p:spTree>
    <p:extLst>
      <p:ext uri="{BB962C8B-B14F-4D97-AF65-F5344CB8AC3E}">
        <p14:creationId xmlns:p14="http://schemas.microsoft.com/office/powerpoint/2010/main" val="2514606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36</a:t>
            </a:fld>
            <a:endParaRPr lang="en-US" dirty="0"/>
          </a:p>
        </p:txBody>
      </p:sp>
      <p:sp>
        <p:nvSpPr>
          <p:cNvPr id="6" name="Title 3"/>
          <p:cNvSpPr txBox="1">
            <a:spLocks/>
          </p:cNvSpPr>
          <p:nvPr/>
        </p:nvSpPr>
        <p:spPr>
          <a:xfrm>
            <a:off x="457200" y="1283677"/>
            <a:ext cx="8229600" cy="849923"/>
          </a:xfrm>
          <a:prstGeom prst="rect">
            <a:avLst/>
          </a:prstGeom>
        </p:spPr>
        <p:txBody>
          <a:bodyPr>
            <a:noAutofit/>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pPr algn="ctr"/>
            <a:r>
              <a:rPr lang="en-US" sz="4000" dirty="0" smtClean="0">
                <a:latin typeface="+mn-lt"/>
              </a:rPr>
              <a:t>Eligibility Criteria Exception</a:t>
            </a:r>
            <a:endParaRPr lang="en-US" sz="4000" dirty="0">
              <a:latin typeface="+mn-lt"/>
            </a:endParaRPr>
          </a:p>
        </p:txBody>
      </p:sp>
      <p:sp>
        <p:nvSpPr>
          <p:cNvPr id="7" name="Text Placeholder 2"/>
          <p:cNvSpPr>
            <a:spLocks noGrp="1"/>
          </p:cNvSpPr>
          <p:nvPr>
            <p:ph type="body" sz="quarter" idx="12"/>
          </p:nvPr>
        </p:nvSpPr>
        <p:spPr>
          <a:xfrm>
            <a:off x="228600" y="2133600"/>
            <a:ext cx="8686800" cy="3810000"/>
          </a:xfrm>
        </p:spPr>
        <p:txBody>
          <a:bodyPr>
            <a:normAutofit/>
          </a:bodyPr>
          <a:lstStyle/>
          <a:p>
            <a:pPr>
              <a:buNone/>
            </a:pPr>
            <a:endParaRPr lang="en-US" sz="4000" dirty="0" smtClean="0">
              <a:latin typeface="+mn-lt"/>
            </a:endParaRPr>
          </a:p>
          <a:p>
            <a:pPr algn="ctr">
              <a:buNone/>
            </a:pPr>
            <a:r>
              <a:rPr lang="en-US" sz="4000" dirty="0" smtClean="0">
                <a:latin typeface="+mn-lt"/>
              </a:rPr>
              <a:t>Current RDNs</a:t>
            </a:r>
          </a:p>
          <a:p>
            <a:pPr algn="ctr">
              <a:buNone/>
            </a:pPr>
            <a:r>
              <a:rPr lang="en-US" sz="4000" dirty="0" smtClean="0">
                <a:latin typeface="+mn-lt"/>
              </a:rPr>
              <a:t>Not Required</a:t>
            </a:r>
            <a:endParaRPr lang="en-US" sz="4000" dirty="0">
              <a:latin typeface="+mn-lt"/>
            </a:endParaRPr>
          </a:p>
          <a:p>
            <a:pPr algn="ctr">
              <a:buNone/>
            </a:pPr>
            <a:r>
              <a:rPr lang="en-US" sz="4000" dirty="0" smtClean="0">
                <a:latin typeface="+mn-lt"/>
              </a:rPr>
              <a:t>to Obtain</a:t>
            </a:r>
          </a:p>
          <a:p>
            <a:pPr algn="ctr">
              <a:buNone/>
            </a:pPr>
            <a:r>
              <a:rPr lang="en-US" sz="4000" dirty="0" smtClean="0">
                <a:latin typeface="+mn-lt"/>
              </a:rPr>
              <a:t>Graduate Degree</a:t>
            </a:r>
          </a:p>
        </p:txBody>
      </p:sp>
    </p:spTree>
    <p:extLst>
      <p:ext uri="{BB962C8B-B14F-4D97-AF65-F5344CB8AC3E}">
        <p14:creationId xmlns:p14="http://schemas.microsoft.com/office/powerpoint/2010/main" val="1842882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37</a:t>
            </a:fld>
            <a:endParaRPr lang="en-US" dirty="0"/>
          </a:p>
        </p:txBody>
      </p:sp>
      <p:sp>
        <p:nvSpPr>
          <p:cNvPr id="5" name="Title 3"/>
          <p:cNvSpPr txBox="1">
            <a:spLocks/>
          </p:cNvSpPr>
          <p:nvPr/>
        </p:nvSpPr>
        <p:spPr>
          <a:xfrm>
            <a:off x="533400" y="1447800"/>
            <a:ext cx="8229600" cy="1143000"/>
          </a:xfrm>
          <a:prstGeom prst="rect">
            <a:avLst/>
          </a:prstGeom>
        </p:spPr>
        <p:txBody>
          <a:bodyPr>
            <a:noAutofit/>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pPr algn="ctr"/>
            <a:r>
              <a:rPr lang="en-US" sz="4000" dirty="0" smtClean="0">
                <a:latin typeface="+mn-lt"/>
              </a:rPr>
              <a:t>Registration Examination </a:t>
            </a:r>
          </a:p>
          <a:p>
            <a:pPr algn="ctr"/>
            <a:r>
              <a:rPr lang="en-US" sz="4000" dirty="0" smtClean="0">
                <a:latin typeface="+mn-lt"/>
              </a:rPr>
              <a:t>Content Outline </a:t>
            </a:r>
            <a:endParaRPr lang="en-US" sz="4000" dirty="0">
              <a:latin typeface="+mn-lt"/>
            </a:endParaRPr>
          </a:p>
        </p:txBody>
      </p:sp>
      <p:sp>
        <p:nvSpPr>
          <p:cNvPr id="6" name="Text Placeholder 2"/>
          <p:cNvSpPr>
            <a:spLocks noGrp="1"/>
          </p:cNvSpPr>
          <p:nvPr>
            <p:ph type="body" sz="quarter" idx="12"/>
          </p:nvPr>
        </p:nvSpPr>
        <p:spPr>
          <a:xfrm>
            <a:off x="228600" y="2743200"/>
            <a:ext cx="8686800" cy="3200400"/>
          </a:xfrm>
        </p:spPr>
        <p:txBody>
          <a:bodyPr>
            <a:normAutofit/>
          </a:bodyPr>
          <a:lstStyle/>
          <a:p>
            <a:pPr>
              <a:buNone/>
            </a:pPr>
            <a:endParaRPr lang="en-US" sz="4000" dirty="0" smtClean="0">
              <a:latin typeface="+mn-lt"/>
            </a:endParaRPr>
          </a:p>
          <a:p>
            <a:pPr algn="ctr">
              <a:buNone/>
            </a:pPr>
            <a:r>
              <a:rPr lang="en-US" sz="4000" dirty="0">
                <a:latin typeface="+mn-lt"/>
                <a:ea typeface="+mj-ea"/>
              </a:rPr>
              <a:t>The Content Outline Will</a:t>
            </a:r>
          </a:p>
          <a:p>
            <a:pPr algn="ctr">
              <a:buNone/>
            </a:pPr>
            <a:r>
              <a:rPr lang="en-US" sz="4000" dirty="0">
                <a:latin typeface="+mn-lt"/>
                <a:ea typeface="+mj-ea"/>
              </a:rPr>
              <a:t>Change Over Time Based on</a:t>
            </a:r>
          </a:p>
          <a:p>
            <a:pPr algn="ctr">
              <a:buNone/>
            </a:pPr>
            <a:r>
              <a:rPr lang="en-US" sz="4000" dirty="0">
                <a:latin typeface="+mn-lt"/>
                <a:ea typeface="+mj-ea"/>
              </a:rPr>
              <a:t>Dietetics Practice Audit Results</a:t>
            </a:r>
          </a:p>
        </p:txBody>
      </p:sp>
    </p:spTree>
    <p:extLst>
      <p:ext uri="{BB962C8B-B14F-4D97-AF65-F5344CB8AC3E}">
        <p14:creationId xmlns:p14="http://schemas.microsoft.com/office/powerpoint/2010/main" val="3706462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38</a:t>
            </a:fld>
            <a:endParaRPr lang="en-US" dirty="0"/>
          </a:p>
        </p:txBody>
      </p:sp>
      <p:sp>
        <p:nvSpPr>
          <p:cNvPr id="5" name="Text Placeholder 2"/>
          <p:cNvSpPr>
            <a:spLocks noGrp="1"/>
          </p:cNvSpPr>
          <p:nvPr>
            <p:ph type="body" sz="quarter" idx="12"/>
          </p:nvPr>
        </p:nvSpPr>
        <p:spPr>
          <a:xfrm>
            <a:off x="228600" y="1828800"/>
            <a:ext cx="8686800" cy="4038600"/>
          </a:xfrm>
        </p:spPr>
        <p:txBody>
          <a:bodyPr>
            <a:normAutofit/>
          </a:bodyPr>
          <a:lstStyle/>
          <a:p>
            <a:r>
              <a:rPr lang="en-US" dirty="0" smtClean="0">
                <a:latin typeface="+mn-lt"/>
              </a:rPr>
              <a:t>On-going communications to stakeholders</a:t>
            </a:r>
          </a:p>
          <a:p>
            <a:endParaRPr lang="en-US" dirty="0" smtClean="0">
              <a:latin typeface="+mn-lt"/>
            </a:endParaRPr>
          </a:p>
          <a:p>
            <a:r>
              <a:rPr lang="en-US" dirty="0" smtClean="0">
                <a:latin typeface="+mn-lt"/>
              </a:rPr>
              <a:t>Review and update of registration eligibility systems and information</a:t>
            </a:r>
            <a:endParaRPr lang="en-US" dirty="0">
              <a:latin typeface="+mn-lt"/>
            </a:endParaRPr>
          </a:p>
        </p:txBody>
      </p:sp>
      <p:sp>
        <p:nvSpPr>
          <p:cNvPr id="6" name="Title 1"/>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600" dirty="0" smtClean="0">
                <a:latin typeface="+mn-lt"/>
              </a:rPr>
              <a:t>Next Steps</a:t>
            </a:r>
            <a:endParaRPr lang="en-US" sz="3600" dirty="0">
              <a:latin typeface="+mn-lt"/>
            </a:endParaRPr>
          </a:p>
        </p:txBody>
      </p:sp>
    </p:spTree>
    <p:extLst>
      <p:ext uri="{BB962C8B-B14F-4D97-AF65-F5344CB8AC3E}">
        <p14:creationId xmlns:p14="http://schemas.microsoft.com/office/powerpoint/2010/main" val="1920814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81000" y="1371600"/>
            <a:ext cx="8077200" cy="4267200"/>
          </a:xfrm>
        </p:spPr>
        <p:txBody>
          <a:bodyPr/>
          <a:lstStyle/>
          <a:p>
            <a:pPr marL="0" indent="0" algn="l"/>
            <a:r>
              <a:rPr lang="en-US" sz="3400" dirty="0">
                <a:latin typeface="+mn-lt"/>
              </a:rPr>
              <a:t>Over One Million Dollars  in CDR Scholarships Awarded Since 2011</a:t>
            </a:r>
          </a:p>
          <a:p>
            <a:pPr algn="l"/>
            <a:r>
              <a:rPr lang="en-US" sz="3400" i="1" dirty="0" smtClean="0">
                <a:latin typeface="+mn-lt"/>
              </a:rPr>
              <a:t>Annually </a:t>
            </a:r>
            <a:endParaRPr lang="en-US" sz="3400" dirty="0" smtClean="0">
              <a:latin typeface="+mn-lt"/>
            </a:endParaRPr>
          </a:p>
          <a:p>
            <a:pPr marL="571500" lvl="0" indent="-571500" algn="l">
              <a:buFont typeface="Arial" panose="020B0604020202020204" pitchFamily="34" charset="0"/>
              <a:buChar char="•"/>
            </a:pPr>
            <a:r>
              <a:rPr lang="en-US" sz="3400" dirty="0" smtClean="0">
                <a:latin typeface="+mn-lt"/>
              </a:rPr>
              <a:t>10 -$10,000  Doctoral Scholarships</a:t>
            </a:r>
          </a:p>
          <a:p>
            <a:pPr marL="571500" lvl="0" indent="-571500" algn="l">
              <a:buFont typeface="Arial" panose="020B0604020202020204" pitchFamily="34" charset="0"/>
              <a:buChar char="•"/>
            </a:pPr>
            <a:r>
              <a:rPr lang="en-US" sz="3400" dirty="0" smtClean="0">
                <a:latin typeface="+mn-lt"/>
              </a:rPr>
              <a:t>20 </a:t>
            </a:r>
            <a:r>
              <a:rPr lang="en-US" sz="3400" dirty="0">
                <a:latin typeface="+mn-lt"/>
              </a:rPr>
              <a:t>- $5,000  Diversity Scholarships </a:t>
            </a:r>
          </a:p>
          <a:p>
            <a:pPr marL="571500" lvl="0" indent="-571500" algn="l">
              <a:buFont typeface="Arial" panose="020B0604020202020204" pitchFamily="34" charset="0"/>
              <a:buChar char="•"/>
            </a:pPr>
            <a:r>
              <a:rPr lang="en-US" sz="3400" dirty="0" smtClean="0">
                <a:latin typeface="+mn-lt"/>
              </a:rPr>
              <a:t>4 - $</a:t>
            </a:r>
            <a:r>
              <a:rPr lang="en-US" sz="3400" dirty="0">
                <a:latin typeface="+mn-lt"/>
              </a:rPr>
              <a:t>10,000 PhD to RD Fellowships </a:t>
            </a:r>
          </a:p>
          <a:p>
            <a:pPr algn="l"/>
            <a:endParaRPr lang="en-US" sz="3400" dirty="0">
              <a:latin typeface="+mn-lt"/>
            </a:endParaRPr>
          </a:p>
        </p:txBody>
      </p:sp>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39</a:t>
            </a:fld>
            <a:endParaRPr lang="en-US" dirty="0"/>
          </a:p>
        </p:txBody>
      </p:sp>
      <p:sp>
        <p:nvSpPr>
          <p:cNvPr id="5" name="Title 3"/>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600" dirty="0">
                <a:latin typeface="+mn-lt"/>
              </a:rPr>
              <a:t>CDR Scholarships/Fellowships</a:t>
            </a:r>
          </a:p>
        </p:txBody>
      </p:sp>
    </p:spTree>
    <p:extLst>
      <p:ext uri="{BB962C8B-B14F-4D97-AF65-F5344CB8AC3E}">
        <p14:creationId xmlns:p14="http://schemas.microsoft.com/office/powerpoint/2010/main" val="761972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4</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73183066"/>
              </p:ext>
            </p:extLst>
          </p:nvPr>
        </p:nvGraphicFramePr>
        <p:xfrm>
          <a:off x="609600" y="1219200"/>
          <a:ext cx="80772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0250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15962"/>
          </a:xfrm>
        </p:spPr>
        <p:txBody>
          <a:bodyPr>
            <a:normAutofit/>
          </a:bodyPr>
          <a:lstStyle/>
          <a:p>
            <a:r>
              <a:rPr lang="en-US" sz="3600" dirty="0" smtClean="0"/>
              <a:t>CDR Website Resources</a:t>
            </a:r>
            <a:endParaRPr lang="en-US" sz="3600" dirty="0"/>
          </a:p>
        </p:txBody>
      </p:sp>
      <p:sp>
        <p:nvSpPr>
          <p:cNvPr id="3" name="Text Placeholder 2"/>
          <p:cNvSpPr>
            <a:spLocks noGrp="1"/>
          </p:cNvSpPr>
          <p:nvPr>
            <p:ph type="body" sz="quarter" idx="12"/>
          </p:nvPr>
        </p:nvSpPr>
        <p:spPr>
          <a:xfrm>
            <a:off x="228600" y="1066800"/>
            <a:ext cx="8686800" cy="5334000"/>
          </a:xfrm>
        </p:spPr>
        <p:txBody>
          <a:bodyPr/>
          <a:lstStyle/>
          <a:p>
            <a:pPr marL="0" indent="0" algn="ctr">
              <a:buNone/>
            </a:pPr>
            <a:endParaRPr lang="en-US" sz="3600" dirty="0" smtClean="0">
              <a:latin typeface="+mn-lt"/>
            </a:endParaRPr>
          </a:p>
          <a:p>
            <a:pPr marL="0" indent="0" algn="ctr">
              <a:buNone/>
            </a:pPr>
            <a:endParaRPr lang="en-US" sz="3600" dirty="0">
              <a:latin typeface="+mn-lt"/>
            </a:endParaRPr>
          </a:p>
          <a:p>
            <a:pPr marL="0" indent="0" algn="ctr">
              <a:buNone/>
            </a:pPr>
            <a:r>
              <a:rPr lang="en-US" sz="3600" dirty="0" smtClean="0">
                <a:latin typeface="+mn-lt"/>
              </a:rPr>
              <a:t>Preceptor Online Training Course</a:t>
            </a:r>
          </a:p>
          <a:p>
            <a:pPr marL="0" indent="0" algn="ctr">
              <a:buNone/>
            </a:pPr>
            <a:endParaRPr lang="en-US" sz="3600" dirty="0">
              <a:latin typeface="+mn-lt"/>
            </a:endParaRPr>
          </a:p>
          <a:p>
            <a:pPr marL="0" indent="0" algn="ctr">
              <a:buNone/>
            </a:pPr>
            <a:r>
              <a:rPr lang="en-US" sz="3600" dirty="0" smtClean="0">
                <a:latin typeface="+mn-lt"/>
              </a:rPr>
              <a:t>Coming soon….</a:t>
            </a:r>
          </a:p>
          <a:p>
            <a:pPr marL="0" indent="0" algn="ctr">
              <a:buNone/>
            </a:pPr>
            <a:r>
              <a:rPr lang="en-US" sz="3600" dirty="0" smtClean="0">
                <a:latin typeface="+mn-lt"/>
              </a:rPr>
              <a:t>Assessing Prior Learning Online Course</a:t>
            </a:r>
            <a:endParaRPr lang="en-US" sz="3600" dirty="0">
              <a:latin typeface="+mn-lt"/>
            </a:endParaRPr>
          </a:p>
        </p:txBody>
      </p:sp>
    </p:spTree>
    <p:extLst>
      <p:ext uri="{BB962C8B-B14F-4D97-AF65-F5344CB8AC3E}">
        <p14:creationId xmlns:p14="http://schemas.microsoft.com/office/powerpoint/2010/main" val="1607646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QUESTIONS</a:t>
            </a:r>
            <a:br>
              <a:rPr lang="en-US" dirty="0"/>
            </a:br>
            <a:endParaRPr lang="en-US" dirty="0"/>
          </a:p>
        </p:txBody>
      </p:sp>
      <p:sp>
        <p:nvSpPr>
          <p:cNvPr id="3" name="Text Placeholder 2"/>
          <p:cNvSpPr>
            <a:spLocks noGrp="1"/>
          </p:cNvSpPr>
          <p:nvPr>
            <p:ph type="body" sz="quarter" idx="12"/>
          </p:nvPr>
        </p:nvSpPr>
        <p:spPr/>
        <p:txBody>
          <a:bodyPr/>
          <a:lstStyle/>
          <a:p>
            <a:pPr marL="0" indent="0">
              <a:buNone/>
            </a:pPr>
            <a:endParaRPr lang="en-US" dirty="0" smtClean="0"/>
          </a:p>
          <a:p>
            <a:pPr marL="0" indent="0" algn="ctr">
              <a:buNone/>
            </a:pPr>
            <a:endParaRPr lang="en-US" dirty="0"/>
          </a:p>
        </p:txBody>
      </p:sp>
      <p:pic>
        <p:nvPicPr>
          <p:cNvPr id="4" name="Picture 3"/>
          <p:cNvPicPr>
            <a:picLocks noChangeAspect="1"/>
          </p:cNvPicPr>
          <p:nvPr/>
        </p:nvPicPr>
        <p:blipFill>
          <a:blip r:embed="rId3"/>
          <a:stretch>
            <a:fillRect/>
          </a:stretch>
        </p:blipFill>
        <p:spPr>
          <a:xfrm>
            <a:off x="2338387" y="1390650"/>
            <a:ext cx="4467225" cy="4076700"/>
          </a:xfrm>
          <a:prstGeom prst="rect">
            <a:avLst/>
          </a:prstGeom>
        </p:spPr>
      </p:pic>
    </p:spTree>
    <p:extLst>
      <p:ext uri="{BB962C8B-B14F-4D97-AF65-F5344CB8AC3E}">
        <p14:creationId xmlns:p14="http://schemas.microsoft.com/office/powerpoint/2010/main" val="97093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5</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70566414"/>
              </p:ext>
            </p:extLst>
          </p:nvPr>
        </p:nvGraphicFramePr>
        <p:xfrm>
          <a:off x="609600" y="1219200"/>
          <a:ext cx="7924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6200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6</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45571129"/>
              </p:ext>
            </p:extLst>
          </p:nvPr>
        </p:nvGraphicFramePr>
        <p:xfrm>
          <a:off x="533400" y="1219200"/>
          <a:ext cx="80010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1270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7</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093396650"/>
              </p:ext>
            </p:extLst>
          </p:nvPr>
        </p:nvGraphicFramePr>
        <p:xfrm>
          <a:off x="609600" y="1219200"/>
          <a:ext cx="80010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8158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8</a:t>
            </a:fld>
            <a:endParaRPr lang="en-US" dirty="0"/>
          </a:p>
        </p:txBody>
      </p:sp>
      <p:pic>
        <p:nvPicPr>
          <p:cNvPr id="6" name="Picture 5" descr="DTR 2009.jpg"/>
          <p:cNvPicPr>
            <a:picLocks noChangeAspect="1"/>
          </p:cNvPicPr>
          <p:nvPr/>
        </p:nvPicPr>
        <p:blipFill>
          <a:blip r:embed="rId3" cstate="print"/>
          <a:stretch>
            <a:fillRect/>
          </a:stretch>
        </p:blipFill>
        <p:spPr>
          <a:xfrm>
            <a:off x="152400" y="2102224"/>
            <a:ext cx="4876800" cy="3155576"/>
          </a:xfrm>
          <a:prstGeom prst="rect">
            <a:avLst/>
          </a:prstGeom>
        </p:spPr>
      </p:pic>
      <p:pic>
        <p:nvPicPr>
          <p:cNvPr id="7" name="Picture 6"/>
          <p:cNvPicPr/>
          <p:nvPr/>
        </p:nvPicPr>
        <p:blipFill>
          <a:blip r:embed="rId4"/>
          <a:stretch>
            <a:fillRect/>
          </a:stretch>
        </p:blipFill>
        <p:spPr>
          <a:xfrm>
            <a:off x="4648200" y="2102224"/>
            <a:ext cx="4267200" cy="3003176"/>
          </a:xfrm>
          <a:prstGeom prst="rect">
            <a:avLst/>
          </a:prstGeom>
        </p:spPr>
      </p:pic>
      <p:sp>
        <p:nvSpPr>
          <p:cNvPr id="8" name="TextBox 7"/>
          <p:cNvSpPr txBox="1"/>
          <p:nvPr/>
        </p:nvSpPr>
        <p:spPr>
          <a:xfrm>
            <a:off x="1371600" y="1371600"/>
            <a:ext cx="1143000" cy="369332"/>
          </a:xfrm>
          <a:prstGeom prst="rect">
            <a:avLst/>
          </a:prstGeom>
          <a:noFill/>
        </p:spPr>
        <p:txBody>
          <a:bodyPr wrap="square" rtlCol="0">
            <a:spAutoFit/>
          </a:bodyPr>
          <a:lstStyle/>
          <a:p>
            <a:pPr algn="ctr"/>
            <a:r>
              <a:rPr lang="en-US" b="1" dirty="0" smtClean="0"/>
              <a:t>2009</a:t>
            </a:r>
            <a:endParaRPr lang="en-US" b="1" dirty="0"/>
          </a:p>
        </p:txBody>
      </p:sp>
      <p:sp>
        <p:nvSpPr>
          <p:cNvPr id="9" name="TextBox 8"/>
          <p:cNvSpPr txBox="1"/>
          <p:nvPr/>
        </p:nvSpPr>
        <p:spPr>
          <a:xfrm>
            <a:off x="6210300" y="1371600"/>
            <a:ext cx="1143000" cy="369332"/>
          </a:xfrm>
          <a:prstGeom prst="rect">
            <a:avLst/>
          </a:prstGeom>
          <a:noFill/>
        </p:spPr>
        <p:txBody>
          <a:bodyPr wrap="square" rtlCol="0">
            <a:spAutoFit/>
          </a:bodyPr>
          <a:lstStyle/>
          <a:p>
            <a:pPr algn="ctr"/>
            <a:r>
              <a:rPr lang="en-US" b="1" dirty="0" smtClean="0"/>
              <a:t>2016</a:t>
            </a:r>
            <a:endParaRPr lang="en-US" b="1" dirty="0"/>
          </a:p>
        </p:txBody>
      </p:sp>
    </p:spTree>
    <p:extLst>
      <p:ext uri="{BB962C8B-B14F-4D97-AF65-F5344CB8AC3E}">
        <p14:creationId xmlns:p14="http://schemas.microsoft.com/office/powerpoint/2010/main" val="268049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108A6D-8CA0-46B1-9740-8F8453067F9A}" type="slidenum">
              <a:rPr lang="en-US" smtClean="0"/>
              <a:pPr>
                <a:defRPr/>
              </a:pPr>
              <a:t>9</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516764884"/>
              </p:ext>
            </p:extLst>
          </p:nvPr>
        </p:nvGraphicFramePr>
        <p:xfrm>
          <a:off x="609600" y="1066800"/>
          <a:ext cx="8305800" cy="5029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389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ADA PowerPoint Template (10-23)</Template>
  <TotalTime>2657</TotalTime>
  <Words>5072</Words>
  <Application>Microsoft Office PowerPoint</Application>
  <PresentationFormat>On-screen Show (4:3)</PresentationFormat>
  <Paragraphs>757</Paragraphs>
  <Slides>41</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Calibri   </vt:lpstr>
      <vt:lpstr>MS PGothic</vt:lpstr>
      <vt:lpstr>Times New Roman</vt:lpstr>
      <vt:lpstr>Myriad Pro</vt:lpstr>
      <vt:lpstr>Arial</vt:lpstr>
      <vt:lpstr>CG Times (W1)</vt:lpstr>
      <vt:lpstr>Tahoma</vt:lpstr>
      <vt:lpstr>Calibri</vt:lpstr>
      <vt:lpstr>ADA PowerPoint Template (10-23)</vt:lpstr>
      <vt:lpstr> ADA General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NDTRs PIII v PI : Setting(s)</vt:lpstr>
      <vt:lpstr>NDTRs PIII v PI: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CDR Website Resources</vt:lpstr>
      <vt:lpstr>QUESTIONS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ggofis</dc:creator>
  <cp:lastModifiedBy>Nicole Ketchum Cunningham</cp:lastModifiedBy>
  <cp:revision>110</cp:revision>
  <cp:lastPrinted>2016-02-22T20:42:20Z</cp:lastPrinted>
  <dcterms:created xsi:type="dcterms:W3CDTF">2011-10-31T17:57:52Z</dcterms:created>
  <dcterms:modified xsi:type="dcterms:W3CDTF">2020-01-13T15:49:04Z</dcterms:modified>
</cp:coreProperties>
</file>